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95" r:id="rId3"/>
    <p:sldId id="299" r:id="rId4"/>
    <p:sldId id="306" r:id="rId5"/>
    <p:sldId id="307" r:id="rId6"/>
    <p:sldId id="301" r:id="rId7"/>
    <p:sldId id="258" r:id="rId8"/>
    <p:sldId id="302" r:id="rId9"/>
    <p:sldId id="259" r:id="rId10"/>
    <p:sldId id="261" r:id="rId11"/>
    <p:sldId id="273" r:id="rId12"/>
    <p:sldId id="270" r:id="rId13"/>
    <p:sldId id="305" r:id="rId14"/>
    <p:sldId id="274" r:id="rId15"/>
    <p:sldId id="275" r:id="rId16"/>
    <p:sldId id="276" r:id="rId17"/>
    <p:sldId id="289" r:id="rId18"/>
    <p:sldId id="278" r:id="rId19"/>
    <p:sldId id="279" r:id="rId20"/>
    <p:sldId id="304" r:id="rId21"/>
    <p:sldId id="266" r:id="rId22"/>
    <p:sldId id="288" r:id="rId23"/>
  </p:sldIdLst>
  <p:sldSz cx="9906000" cy="6858000" type="A4"/>
  <p:notesSz cx="6888163" cy="9623425"/>
  <p:custShowLst>
    <p:custShow name="Presentazione personalizzata 1" id="0">
      <p:sldLst>
        <p:sld r:id="rId2"/>
      </p:sldLst>
    </p:custShow>
  </p:custShowLst>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EAEAEA"/>
    <a:srgbClr val="990000"/>
    <a:srgbClr val="0000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247" autoAdjust="0"/>
    <p:restoredTop sz="86167" autoAdjust="0"/>
  </p:normalViewPr>
  <p:slideViewPr>
    <p:cSldViewPr>
      <p:cViewPr>
        <p:scale>
          <a:sx n="80" d="100"/>
          <a:sy n="80" d="100"/>
        </p:scale>
        <p:origin x="-876" y="186"/>
      </p:cViewPr>
      <p:guideLst>
        <p:guide orient="horz" pos="3600"/>
        <p:guide pos="5760"/>
      </p:guideLst>
    </p:cSldViewPr>
  </p:slideViewPr>
  <p:outlineViewPr>
    <p:cViewPr>
      <p:scale>
        <a:sx n="33" d="100"/>
        <a:sy n="33" d="100"/>
      </p:scale>
      <p:origin x="0" y="1332"/>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320" y="-60"/>
      </p:cViewPr>
      <p:guideLst>
        <p:guide orient="horz" pos="3031"/>
        <p:guide pos="2169"/>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pPr>
              <a:defRPr/>
            </a:pPr>
            <a:endParaRPr lang="it-IT"/>
          </a:p>
        </p:txBody>
      </p:sp>
      <p:sp>
        <p:nvSpPr>
          <p:cNvPr id="2765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pPr>
              <a:defRPr/>
            </a:pPr>
            <a:endParaRPr lang="it-IT"/>
          </a:p>
        </p:txBody>
      </p:sp>
      <p:sp>
        <p:nvSpPr>
          <p:cNvPr id="2765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pPr>
              <a:defRPr/>
            </a:pPr>
            <a:endParaRPr lang="it-IT"/>
          </a:p>
        </p:txBody>
      </p:sp>
      <p:sp>
        <p:nvSpPr>
          <p:cNvPr id="2765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pPr>
              <a:defRPr/>
            </a:pPr>
            <a:fld id="{47D32E7D-D53F-44B9-88B6-E6D8B7515875}"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pPr>
              <a:defRPr/>
            </a:pPr>
            <a:endParaRPr lang="it-IT"/>
          </a:p>
        </p:txBody>
      </p:sp>
      <p:sp>
        <p:nvSpPr>
          <p:cNvPr id="3075"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pPr>
              <a:defRPr/>
            </a:pPr>
            <a:endParaRPr lang="it-IT"/>
          </a:p>
        </p:txBody>
      </p:sp>
      <p:sp>
        <p:nvSpPr>
          <p:cNvPr id="36868" name="Rectangle 4"/>
          <p:cNvSpPr>
            <a:spLocks noGrp="1" noRot="1" noChangeAspect="1" noChangeArrowheads="1" noTextEdit="1"/>
          </p:cNvSpPr>
          <p:nvPr>
            <p:ph type="sldImg" idx="2"/>
          </p:nvPr>
        </p:nvSpPr>
        <p:spPr bwMode="auto">
          <a:xfrm>
            <a:off x="838200" y="722313"/>
            <a:ext cx="5211763" cy="3608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9163" y="4570413"/>
            <a:ext cx="5049837" cy="433070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pPr>
              <a:defRPr/>
            </a:pPr>
            <a:endParaRPr lang="it-IT"/>
          </a:p>
        </p:txBody>
      </p:sp>
      <p:sp>
        <p:nvSpPr>
          <p:cNvPr id="3079"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pPr>
              <a:defRPr/>
            </a:pPr>
            <a:fld id="{F2DF8473-5FCD-44B1-8A16-177B9C6A606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Dopo una breve introduzione andremo a descrivere il sistema a tre serbatoi in</a:t>
            </a:r>
            <a:r>
              <a:rPr lang="it-IT" baseline="0" dirty="0" smtClean="0"/>
              <a:t> cui abbiamo svolto le simulazioni e illustreremo brevemente le procedure utilizzate  per identificarlo, successivamente presenteremo l’osservatore dello stato discreto progettato … per poi andare a concludere questa presentazione</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2</a:t>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Possiamo idealmente dividere l’osservatore proposto in due blocchi principali,</a:t>
            </a:r>
            <a:r>
              <a:rPr lang="it-IT" baseline="0" dirty="0" smtClean="0"/>
              <a:t> un blocco degli </a:t>
            </a:r>
            <a:r>
              <a:rPr lang="it-IT" baseline="0" dirty="0" err="1" smtClean="0"/>
              <a:t>isol</a:t>
            </a:r>
            <a:r>
              <a:rPr lang="it-IT" baseline="0" dirty="0" smtClean="0"/>
              <a:t> di modo  e un blocco logico che elabora i residui per generare una stima  del modo di  funzionamento, il blocco degli </a:t>
            </a:r>
            <a:r>
              <a:rPr lang="it-IT" baseline="0" dirty="0" err="1" smtClean="0"/>
              <a:t>isol</a:t>
            </a:r>
            <a:r>
              <a:rPr lang="it-IT" baseline="0" dirty="0" smtClean="0"/>
              <a:t> di modo è costituito da N isolatori di modo in parallelo che generano un numero di residui pari al numero di modi di </a:t>
            </a:r>
            <a:r>
              <a:rPr lang="it-IT" baseline="0" dirty="0" err="1" smtClean="0"/>
              <a:t>funz</a:t>
            </a:r>
            <a:r>
              <a:rPr lang="it-IT" baseline="0" dirty="0" smtClean="0"/>
              <a:t> del sistema di cui il residuo i-esimo viene generato come la differenza tra il livello reale del liquido e il livello simulato secondo la dinamica del modo i-esimo, andiamo a esaminare il comportamento dei residui </a:t>
            </a:r>
            <a:r>
              <a:rPr lang="it-IT" baseline="0" dirty="0" err="1" smtClean="0"/>
              <a:t>trovati…</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14</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Nelle</a:t>
            </a:r>
            <a:r>
              <a:rPr lang="it-IT" baseline="0" dirty="0" smtClean="0"/>
              <a:t> due tabelle mostrate sono indicati i valori che assumono i residui quando il sistema sta funzionando a regime in un determinato modo una tabella è riferita al modello del sistema e una a i valori ottenuti nel sistema </a:t>
            </a:r>
            <a:r>
              <a:rPr lang="it-IT" baseline="0" dirty="0" err="1" smtClean="0"/>
              <a:t>reale.</a:t>
            </a:r>
            <a:r>
              <a:rPr lang="it-IT" dirty="0" err="1" smtClean="0"/>
              <a:t>Si</a:t>
            </a:r>
            <a:r>
              <a:rPr lang="it-IT" dirty="0" smtClean="0"/>
              <a:t> può</a:t>
            </a:r>
            <a:r>
              <a:rPr lang="it-IT" baseline="0" dirty="0" smtClean="0"/>
              <a:t> notare principalmente che i residui associati al modo esatto di funzionamento sono di più di un ordine di grandezza per il modello e quasi un ordine di grandezza per il </a:t>
            </a:r>
            <a:r>
              <a:rPr lang="it-IT" baseline="0" dirty="0" err="1" smtClean="0"/>
              <a:t>sist</a:t>
            </a:r>
            <a:r>
              <a:rPr lang="it-IT" baseline="0" dirty="0" smtClean="0"/>
              <a:t> reale inferiori agli altri residui.  Notiamo come il residuo r_0 sia mediamente  inferiore di quasi un ordine rispetto agli altri poiché associato al modo M_0 che si può vedere come un modo centrale rispetto agli altri poiché si differenzia per la </a:t>
            </a:r>
            <a:r>
              <a:rPr lang="it-IT" baseline="0" dirty="0" err="1" smtClean="0"/>
              <a:t>configuraz</a:t>
            </a:r>
            <a:r>
              <a:rPr lang="it-IT" baseline="0" dirty="0" smtClean="0"/>
              <a:t> di una sola valvola.  Anche r3 risulta lievemente inferiore, legato al fatto che l’apertura della valvola manuale del </a:t>
            </a:r>
            <a:r>
              <a:rPr lang="it-IT" baseline="0" dirty="0" err="1" smtClean="0"/>
              <a:t>lower</a:t>
            </a:r>
            <a:r>
              <a:rPr lang="it-IT" baseline="0" dirty="0" smtClean="0"/>
              <a:t> tank influenza  solo il </a:t>
            </a:r>
            <a:r>
              <a:rPr lang="it-IT" baseline="0" dirty="0" err="1" smtClean="0"/>
              <a:t>lower</a:t>
            </a:r>
            <a:r>
              <a:rPr lang="it-IT" baseline="0" dirty="0" smtClean="0"/>
              <a:t> tank</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15</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Descriviamo dunque l’algoritmo proposto per la stima del modo discreto,</a:t>
            </a:r>
          </a:p>
          <a:p>
            <a:r>
              <a:rPr lang="it-IT" dirty="0" smtClean="0"/>
              <a:t>Definiamo </a:t>
            </a:r>
            <a:r>
              <a:rPr lang="it-IT" dirty="0" err="1" smtClean="0"/>
              <a:t>rho</a:t>
            </a:r>
            <a:r>
              <a:rPr lang="it-IT" dirty="0" smtClean="0"/>
              <a:t> come il minimo residuo al passo k</a:t>
            </a:r>
          </a:p>
          <a:p>
            <a:r>
              <a:rPr lang="it-IT" dirty="0" smtClean="0"/>
              <a:t>Definiamo delta la derivata più piccola al passo k, la</a:t>
            </a:r>
            <a:r>
              <a:rPr lang="it-IT" baseline="0" dirty="0" smtClean="0"/>
              <a:t> derivata la calcoliamo come il rapporto tra la variazione del residuo e la variazione di tempo rispetto all’istante di campionamento </a:t>
            </a:r>
            <a:r>
              <a:rPr lang="it-IT" baseline="0" dirty="0" err="1" smtClean="0"/>
              <a:t>precedente…abbiamo</a:t>
            </a:r>
            <a:r>
              <a:rPr lang="it-IT" baseline="0" dirty="0" smtClean="0"/>
              <a:t> osservato che in situazioni di regime o cmq lontano da una transizione il residuo più piccolo è quello associato al modo esatto di funzionamento del sistema ma quando avviene una transizione questo non è quasi mai </a:t>
            </a:r>
            <a:r>
              <a:rPr lang="it-IT" baseline="0" dirty="0" err="1" smtClean="0"/>
              <a:t>vero…ma</a:t>
            </a:r>
            <a:r>
              <a:rPr lang="it-IT" baseline="0" dirty="0" smtClean="0"/>
              <a:t> durante una transizione abbiamo che il residuo associato al modo di partenza cresce rapidamente, il residuo associato al modo di arrivo normalmente  decrescerà più rapidamente degli altri e gli altri residui avranno anch’essi variazioni rapide chi crescente e chi decrescente</a:t>
            </a:r>
          </a:p>
          <a:p>
            <a:r>
              <a:rPr lang="it-IT" baseline="0" dirty="0" smtClean="0"/>
              <a:t>Avremo che se la derivata più piccola sarà inferiore a una soglia sperimentale, introdotta per intercettare  i picchi negativi corrispondenti alle derivate associate al modo esatto, allora il modo stimato sarà quello con indice pari alla derivata più piccola altrimenti il modo stimato sarà quello con indice pari a quello del residuo più piccolo.</a:t>
            </a:r>
          </a:p>
          <a:p>
            <a:endParaRPr lang="it-IT" baseline="0" dirty="0" smtClean="0"/>
          </a:p>
          <a:p>
            <a:r>
              <a:rPr lang="it-IT" baseline="0" dirty="0" err="1" smtClean="0"/>
              <a:t>Andiamoa</a:t>
            </a:r>
            <a:r>
              <a:rPr lang="it-IT" baseline="0" dirty="0" smtClean="0"/>
              <a:t> desso a presentare una procedura per calcolate le soglie ora </a:t>
            </a:r>
            <a:r>
              <a:rPr lang="it-IT" baseline="0" dirty="0" err="1" smtClean="0"/>
              <a:t>introdotte…</a:t>
            </a:r>
            <a:r>
              <a:rPr lang="it-IT" baseline="0" dirty="0" smtClean="0"/>
              <a:t> </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16</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Calcoleremo</a:t>
            </a:r>
            <a:r>
              <a:rPr lang="it-IT" baseline="0" dirty="0" smtClean="0"/>
              <a:t> una soglia per ogni derivata d, per trovare la soglia si devono effettuare una o più simulazioni in cui tutti gli eventi devono essere testati, in questa simulazione occorre poter conoscere gli eventi discreti che accadono. Per chiarezza Prendiamo in considerazione una sola derivata, in questo caso in figura vediamo l’andamento nel tempo della derivata del residuo associato al modo M1, individuiamo un insieme dei minimi più significativi di questa curva, abbiamo contrassegnato con un cerchio nero tutti i minimi che avvengono negli istanti immediatamente successivi a transizioni che hanno come modo di arrivo un modo diverso da M1 e con un cerchio rosso i minimi che avvengono dopo una transizione che ha M1 come modo di arrivo. Prendiamo ora in considerazione i minimi cerchiati in nero e individuiamo il più piccolo, e all’altezza di questo tracciamo una retta, possiamo notare che al di sotto di questa retta cadono tutti i minimi cerchiati in rosso che sono quelli corrispondenti  al modo di arrivo d’interesse, ora considerando  tutti i minimi in rosso consideriamo il più grande e tracciamo una retta alla sua altezza, al di sotto di questa ci sono unicamente minimi cerchiati in nero, dunque abbiamo individuato una regione che separa perfettamente i picchi d’interesse dagli altri picchi, in questa regione deve essere scelta la </a:t>
            </a:r>
            <a:r>
              <a:rPr lang="it-IT" baseline="0" dirty="0" err="1" smtClean="0"/>
              <a:t>soglia…nel</a:t>
            </a:r>
            <a:r>
              <a:rPr lang="it-IT" baseline="0" dirty="0" smtClean="0"/>
              <a:t> nostro caso abbiamo cercato di scegliere valori il più vicino possibile al valore s1* per minimizzare i tempi di raggiungimento della soglia da parte di d1</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17</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 </a:t>
            </a:r>
            <a:r>
              <a:rPr lang="it-IT" dirty="0" err="1" smtClean="0"/>
              <a:t>ritari</a:t>
            </a:r>
            <a:r>
              <a:rPr lang="it-IT" baseline="0" dirty="0" smtClean="0"/>
              <a:t> di osservazione sono dell’ordine dei decimi di secondo, ci sono alcuni errori di stima in corrispondenza delle transizioni causati dal valore basso del residuo r_0 che fa si che durante una transizione ci sono alcuni istanti prima che la derivata riesca a raggiungere la sua soglia  in cui esso risulta il residuo più piccolo</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18</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Sul</a:t>
            </a:r>
            <a:r>
              <a:rPr lang="it-IT" baseline="0" dirty="0" smtClean="0"/>
              <a:t> sistema reale il comportamento è identico ma con ritardi di osservazione più ampi … circa tre secondi in </a:t>
            </a:r>
            <a:r>
              <a:rPr lang="it-IT" baseline="0" dirty="0" err="1" smtClean="0"/>
              <a:t>media…</a:t>
            </a:r>
            <a:r>
              <a:rPr lang="it-IT" baseline="0" dirty="0" smtClean="0"/>
              <a:t> risultati come è normale aspettarsi peggiori rispetto al modello per errori di modello e turbolenza liquido e ritardi di risposta della pompa</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19</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1" hangingPunct="1">
              <a:lnSpc>
                <a:spcPct val="90000"/>
              </a:lnSpc>
              <a:buFontTx/>
              <a:buNone/>
            </a:pPr>
            <a:r>
              <a:rPr lang="it-IT" sz="1200" b="0" dirty="0" smtClean="0"/>
              <a:t>Identificazione più che soddisfacente considerando anche il fatto </a:t>
            </a:r>
            <a:r>
              <a:rPr lang="it-IT" sz="1200" b="0" dirty="0" err="1" smtClean="0"/>
              <a:t>che…</a:t>
            </a:r>
            <a:r>
              <a:rPr lang="it-IT" sz="1200" b="0" dirty="0" smtClean="0"/>
              <a:t> </a:t>
            </a:r>
          </a:p>
          <a:p>
            <a:pPr eaLnBrk="1" hangingPunct="1">
              <a:lnSpc>
                <a:spcPct val="90000"/>
              </a:lnSpc>
              <a:buFontTx/>
              <a:buNone/>
            </a:pPr>
            <a:endParaRPr lang="it-IT" sz="1200" b="0" dirty="0" smtClean="0"/>
          </a:p>
          <a:p>
            <a:pPr eaLnBrk="1" hangingPunct="1">
              <a:lnSpc>
                <a:spcPct val="90000"/>
              </a:lnSpc>
              <a:buFontTx/>
              <a:buNone/>
            </a:pPr>
            <a:r>
              <a:rPr lang="it-IT" sz="1200" b="0" dirty="0" smtClean="0"/>
              <a:t>Osservatore dei modi con buoni tempi di risposta e due algoritmi proposti</a:t>
            </a:r>
          </a:p>
          <a:p>
            <a:pPr eaLnBrk="1" hangingPunct="1">
              <a:lnSpc>
                <a:spcPct val="90000"/>
              </a:lnSpc>
              <a:buFontTx/>
              <a:buNone/>
            </a:pPr>
            <a:endParaRPr lang="it-IT" sz="1200" b="0" dirty="0" smtClean="0"/>
          </a:p>
          <a:p>
            <a:pPr eaLnBrk="1" hangingPunct="1">
              <a:lnSpc>
                <a:spcPct val="90000"/>
              </a:lnSpc>
              <a:buFontTx/>
              <a:buNone/>
            </a:pPr>
            <a:r>
              <a:rPr lang="it-IT" sz="1200" b="0" dirty="0" smtClean="0"/>
              <a:t>Un osservatore del modo discreto e continuo che per certe condizioni mostra dei risultati soddisfacenti e su cui ci proponiamo di svolgere un’analisi più approfondita per valutarne  la sua applicabilità anche sul sistema senza restrizioni</a:t>
            </a:r>
          </a:p>
          <a:p>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21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342900" indent="-342900">
              <a:spcBef>
                <a:spcPct val="20000"/>
              </a:spcBef>
              <a:defRPr/>
            </a:pP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3</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342900" indent="-342900">
              <a:spcBef>
                <a:spcPct val="20000"/>
              </a:spcBef>
              <a:defRPr/>
            </a:pPr>
            <a:r>
              <a:rPr lang="it-IT" sz="1200" kern="0" dirty="0" smtClean="0">
                <a:solidFill>
                  <a:schemeClr val="tx1"/>
                </a:solidFill>
                <a:latin typeface="Times New Roman" pitchFamily="18" charset="0"/>
                <a:ea typeface="+mn-ea"/>
                <a:cs typeface="+mn-cs"/>
              </a:rPr>
              <a:t>Il problema della stima</a:t>
            </a:r>
            <a:r>
              <a:rPr lang="it-IT" sz="1200" kern="0" baseline="0" dirty="0" smtClean="0">
                <a:solidFill>
                  <a:schemeClr val="tx1"/>
                </a:solidFill>
                <a:latin typeface="Times New Roman" pitchFamily="18" charset="0"/>
                <a:ea typeface="+mn-ea"/>
                <a:cs typeface="+mn-cs"/>
              </a:rPr>
              <a:t> dello stato di un sistema è stato negli anni oggetto di approfonditi studi,sia nel dominio del continuo da parte della comunità  della teoria del controllo e sia nel dominio del discreto da parte della comunità informatica,  ma scarsamente investigato nel dominio dei sistemi ibridi. </a:t>
            </a:r>
          </a:p>
          <a:p>
            <a:pPr marL="342900" indent="-342900">
              <a:spcBef>
                <a:spcPct val="20000"/>
              </a:spcBef>
              <a:defRPr/>
            </a:pPr>
            <a:r>
              <a:rPr lang="it-IT" sz="1200" kern="0" dirty="0" smtClean="0">
                <a:solidFill>
                  <a:schemeClr val="tx1"/>
                </a:solidFill>
                <a:latin typeface="Times New Roman" pitchFamily="18" charset="0"/>
                <a:ea typeface="+mn-ea"/>
                <a:cs typeface="+mn-cs"/>
              </a:rPr>
              <a:t>Bibliografia</a:t>
            </a:r>
          </a:p>
          <a:p>
            <a:pPr marL="342900" indent="-342900">
              <a:spcBef>
                <a:spcPct val="20000"/>
              </a:spcBef>
              <a:defRPr/>
            </a:pPr>
            <a:r>
              <a:rPr lang="it-IT" sz="1200" kern="0" dirty="0" smtClean="0">
                <a:solidFill>
                  <a:schemeClr val="tx1"/>
                </a:solidFill>
                <a:latin typeface="Times New Roman" pitchFamily="18" charset="0"/>
                <a:ea typeface="+mn-ea"/>
                <a:cs typeface="+mn-cs"/>
              </a:rPr>
              <a:t>Infatti in letteratura non troviamo un lavoro organico</a:t>
            </a:r>
            <a:r>
              <a:rPr lang="it-IT" sz="1200" kern="0" baseline="0" dirty="0" smtClean="0">
                <a:solidFill>
                  <a:schemeClr val="tx1"/>
                </a:solidFill>
                <a:latin typeface="Times New Roman" pitchFamily="18" charset="0"/>
                <a:ea typeface="+mn-ea"/>
                <a:cs typeface="+mn-cs"/>
              </a:rPr>
              <a:t> su questo problema ma solo alcune pubblicazioni tra cui citiamo il lavoro di:</a:t>
            </a:r>
          </a:p>
          <a:p>
            <a:pPr marL="342900" indent="-342900">
              <a:spcBef>
                <a:spcPct val="20000"/>
              </a:spcBef>
              <a:defRPr/>
            </a:pPr>
            <a:endParaRPr lang="it-IT" sz="1200" kern="0" baseline="0" dirty="0" smtClean="0">
              <a:solidFill>
                <a:schemeClr val="tx1"/>
              </a:solidFill>
              <a:latin typeface="Times New Roman" pitchFamily="18" charset="0"/>
              <a:ea typeface="+mn-ea"/>
              <a:cs typeface="+mn-cs"/>
            </a:endParaRPr>
          </a:p>
          <a:p>
            <a:pPr marL="342900" indent="-342900">
              <a:spcBef>
                <a:spcPct val="20000"/>
              </a:spcBef>
              <a:defRPr/>
            </a:pPr>
            <a:endParaRPr lang="it-IT" sz="1200" kern="0" dirty="0" smtClean="0">
              <a:solidFill>
                <a:schemeClr val="tx1"/>
              </a:solidFill>
              <a:latin typeface="Times New Roman" pitchFamily="18" charset="0"/>
              <a:ea typeface="+mn-ea"/>
              <a:cs typeface="+mn-cs"/>
            </a:endParaRPr>
          </a:p>
          <a:p>
            <a:pPr marL="342900" indent="-342900">
              <a:spcBef>
                <a:spcPct val="20000"/>
              </a:spcBef>
              <a:defRPr/>
            </a:pPr>
            <a:endParaRPr lang="it-IT" sz="1200" kern="0" dirty="0" smtClean="0">
              <a:solidFill>
                <a:schemeClr val="tx1"/>
              </a:solidFill>
              <a:latin typeface="Times New Roman" pitchFamily="18" charset="0"/>
              <a:ea typeface="+mn-ea"/>
              <a:cs typeface="+mn-cs"/>
            </a:endParaRPr>
          </a:p>
          <a:p>
            <a:pPr marL="342900" indent="-342900">
              <a:spcBef>
                <a:spcPct val="20000"/>
              </a:spcBef>
              <a:defRPr/>
            </a:pP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L’obiettivo</a:t>
            </a:r>
            <a:r>
              <a:rPr lang="it-IT" baseline="0" dirty="0" smtClean="0"/>
              <a:t> principale di questo lavoro di tesi è stato quello di progettare un osservatore dello stato discreto per sistemi a commutazione autonomi </a:t>
            </a:r>
            <a:r>
              <a:rPr lang="it-IT" baseline="0" dirty="0" err="1" smtClean="0"/>
              <a:t>non-lineari</a:t>
            </a:r>
            <a:r>
              <a:rPr lang="it-IT" baseline="0" dirty="0" smtClean="0"/>
              <a:t> noto lo stato continuo del sistema,relativamente a questa parte abbiamo proposto due algoritmi originali per la stima dello stato discreto dei quali solo uno, quello che riteniamo più significativo, verrà descritto in questa presentazione.</a:t>
            </a:r>
          </a:p>
          <a:p>
            <a:r>
              <a:rPr lang="it-IT" baseline="0" dirty="0" smtClean="0"/>
              <a:t>Si è voluto poi applicare l’osservatore proposto a un sistema fisico a tre serbatoi,  del quale si è dovuta fare un’identificazione che descriveremo brevemente</a:t>
            </a:r>
          </a:p>
          <a:p>
            <a:r>
              <a:rPr lang="it-IT" baseline="0" dirty="0" smtClean="0"/>
              <a:t>come ultimo si è voluto estendere il problema dell’osservazione anche allo stato continuo del sistema  ipotizzando che questo non sia direttamente misurabile, relativamente a questa parte si è presentato un osservatore dello stato continuo e discreto che abbiamo accompagnato con alcuni dati sperimentali ma del quale non è stata fatto un adeguato studio della stabilità e dell’osservabilità del sistema, quest’ultima parte non verrà descritta in questa presentazione</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3A69F30-F7D0-47E3-86B5-8C28C88A2286}" type="slidenum">
              <a:rPr lang="it-IT" smtClean="0"/>
              <a:pPr/>
              <a:t>7</a:t>
            </a:fld>
            <a:endParaRPr 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it-IT" dirty="0" err="1" smtClean="0"/>
              <a:t>Nonlinearità</a:t>
            </a:r>
            <a:endParaRPr lang="it-IT" dirty="0" smtClean="0"/>
          </a:p>
          <a:p>
            <a:pPr eaLnBrk="1" hangingPunct="1"/>
            <a:r>
              <a:rPr lang="it-IT" dirty="0" smtClean="0"/>
              <a:t>Sensori di livello – </a:t>
            </a:r>
            <a:r>
              <a:rPr lang="it-IT" dirty="0" err="1" smtClean="0"/>
              <a:t>tasduttori</a:t>
            </a:r>
            <a:r>
              <a:rPr lang="it-IT" dirty="0" smtClean="0"/>
              <a:t> di pressione - </a:t>
            </a:r>
            <a:r>
              <a:rPr lang="it-IT" dirty="0" err="1" smtClean="0"/>
              <a:t>piezo-resistivi</a:t>
            </a:r>
            <a:endParaRPr lang="it-IT" dirty="0" smtClean="0"/>
          </a:p>
          <a:p>
            <a:pPr eaLnBrk="1" hangingPunct="1"/>
            <a:r>
              <a:rPr lang="it-IT" dirty="0" smtClean="0"/>
              <a:t>Pompa volumetrica in continua</a:t>
            </a:r>
          </a:p>
          <a:p>
            <a:pPr eaLnBrk="1" hangingPunct="1"/>
            <a:r>
              <a:rPr lang="it-IT" dirty="0" smtClean="0"/>
              <a:t>Valvole proporzionali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Trovare un modello matematico-schema geometrie sistema- modello in variabili di stato</a:t>
            </a:r>
          </a:p>
          <a:p>
            <a:r>
              <a:rPr lang="it-IT" dirty="0" smtClean="0"/>
              <a:t>Il</a:t>
            </a:r>
            <a:r>
              <a:rPr lang="it-IT" baseline="0" dirty="0" smtClean="0"/>
              <a:t> vettore di stato è costituito dai livelli nei tre serbatoi</a:t>
            </a:r>
          </a:p>
          <a:p>
            <a:r>
              <a:rPr lang="it-IT" baseline="0" dirty="0" smtClean="0"/>
              <a:t>Variazione di livello = flusso in ingresso – flusso in uscita diviso l’area della sezione orizzontale del serbatoio all’altezza del livello del liquido</a:t>
            </a:r>
          </a:p>
          <a:p>
            <a:endParaRPr lang="it-IT" baseline="0" dirty="0" smtClean="0"/>
          </a:p>
          <a:p>
            <a:r>
              <a:rPr lang="it-IT" baseline="0" dirty="0" smtClean="0"/>
              <a:t>Di questo modello si devono identificare i parametri c e alfa che </a:t>
            </a:r>
            <a:r>
              <a:rPr lang="it-IT" baseline="0" dirty="0" err="1" smtClean="0"/>
              <a:t>rappresentano…</a:t>
            </a:r>
            <a:r>
              <a:rPr lang="it-IT" baseline="0" dirty="0" smtClean="0"/>
              <a:t>. E sono diversi per ogni diversa configurazione delle valvole</a:t>
            </a:r>
          </a:p>
          <a:p>
            <a:r>
              <a:rPr lang="it-IT" baseline="0" dirty="0" err="1" smtClean="0"/>
              <a:t>Bernoulli</a:t>
            </a:r>
            <a:r>
              <a:rPr lang="it-IT" baseline="0" dirty="0" smtClean="0"/>
              <a:t> </a:t>
            </a:r>
            <a:r>
              <a:rPr lang="it-IT" baseline="0" dirty="0" err="1" smtClean="0"/>
              <a:t>flussolaminare=mu</a:t>
            </a:r>
            <a:r>
              <a:rPr lang="it-IT" baseline="0" dirty="0" smtClean="0"/>
              <a:t> S(2gH0)^0.5</a:t>
            </a:r>
            <a:endParaRPr lang="it-IT" dirty="0" smtClean="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Per l’identificazione</a:t>
            </a:r>
            <a:r>
              <a:rPr lang="it-IT" baseline="0" dirty="0" smtClean="0"/>
              <a:t> dei parametri del modello si sono utilizzate due diverse procedure:</a:t>
            </a:r>
          </a:p>
          <a:p>
            <a:endParaRPr lang="it-IT" baseline="0" dirty="0" smtClean="0"/>
          </a:p>
          <a:p>
            <a:r>
              <a:rPr lang="it-IT" baseline="0" dirty="0" smtClean="0"/>
              <a:t>Raccolta dati con prove di svuotamento, per ogni serbatoio si effettua una  simulazione che parte a serbatoio pieno e fino a che il </a:t>
            </a:r>
            <a:r>
              <a:rPr lang="it-IT" baseline="0" dirty="0" err="1" smtClean="0"/>
              <a:t>serb</a:t>
            </a:r>
            <a:r>
              <a:rPr lang="it-IT" baseline="0" dirty="0" smtClean="0"/>
              <a:t> non si svuota  vengono raccolte le misure  del livello del liquido.</a:t>
            </a:r>
          </a:p>
          <a:p>
            <a:r>
              <a:rPr lang="it-IT" baseline="0" dirty="0" smtClean="0"/>
              <a:t>Procedura 1</a:t>
            </a:r>
          </a:p>
          <a:p>
            <a:r>
              <a:rPr lang="it-IT" baseline="0" dirty="0" smtClean="0"/>
              <a:t>Utilizzando il dato misurato j-1 </a:t>
            </a:r>
            <a:r>
              <a:rPr lang="it-IT" baseline="0" dirty="0" err="1" smtClean="0"/>
              <a:t>–esimo</a:t>
            </a:r>
            <a:r>
              <a:rPr lang="it-IT" baseline="0" dirty="0" smtClean="0"/>
              <a:t> calcoliamo la predizione </a:t>
            </a:r>
            <a:r>
              <a:rPr lang="it-IT" baseline="0" dirty="0" err="1" smtClean="0"/>
              <a:t>Hcappelloj</a:t>
            </a:r>
            <a:r>
              <a:rPr lang="it-IT" baseline="0" dirty="0" smtClean="0"/>
              <a:t> come la derivata di H calcolate per H=Hj-1 per il passo di campionamento utilizzato </a:t>
            </a:r>
            <a:r>
              <a:rPr lang="it-IT" baseline="0" dirty="0" err="1" smtClean="0"/>
              <a:t>deltaT</a:t>
            </a:r>
            <a:r>
              <a:rPr lang="it-IT" baseline="0" dirty="0" smtClean="0"/>
              <a:t>, si definisce una funzione costo come la somma degli errori di predizione al </a:t>
            </a:r>
            <a:r>
              <a:rPr lang="it-IT" baseline="0" dirty="0" err="1" smtClean="0"/>
              <a:t>quadrato…e</a:t>
            </a:r>
            <a:r>
              <a:rPr lang="it-IT" baseline="0" dirty="0" smtClean="0"/>
              <a:t> abbiamo minimizzato J con la </a:t>
            </a:r>
            <a:r>
              <a:rPr lang="it-IT" baseline="0" dirty="0" err="1" smtClean="0"/>
              <a:t>funz</a:t>
            </a:r>
            <a:r>
              <a:rPr lang="it-IT" baseline="0" dirty="0" smtClean="0"/>
              <a:t> </a:t>
            </a:r>
            <a:r>
              <a:rPr lang="it-IT" baseline="0" dirty="0" err="1" smtClean="0"/>
              <a:t>matlab</a:t>
            </a:r>
            <a:r>
              <a:rPr lang="it-IT" baseline="0" dirty="0" smtClean="0"/>
              <a:t> </a:t>
            </a:r>
            <a:r>
              <a:rPr lang="it-IT" baseline="0" dirty="0" err="1" smtClean="0"/>
              <a:t>fminsearch</a:t>
            </a:r>
            <a:r>
              <a:rPr lang="it-IT" baseline="0" dirty="0" smtClean="0"/>
              <a:t> che utilizza l’algoritmo di </a:t>
            </a:r>
            <a:r>
              <a:rPr lang="it-IT" baseline="0" dirty="0" err="1" smtClean="0"/>
              <a:t>nelder-mead</a:t>
            </a:r>
            <a:r>
              <a:rPr lang="it-IT" baseline="0" dirty="0" smtClean="0"/>
              <a:t> (simplesso non degenerativo- figura geometrica con n+1 vertici, con </a:t>
            </a:r>
            <a:r>
              <a:rPr lang="it-IT" baseline="0" dirty="0" err="1" smtClean="0"/>
              <a:t>n=numero</a:t>
            </a:r>
            <a:r>
              <a:rPr lang="it-IT" baseline="0" dirty="0" smtClean="0"/>
              <a:t> di variabili reali), ci restituisce i parametri c e alfa che minimizzano la </a:t>
            </a:r>
            <a:r>
              <a:rPr lang="it-IT" baseline="0" dirty="0" err="1" smtClean="0"/>
              <a:t>funz</a:t>
            </a:r>
            <a:r>
              <a:rPr lang="it-IT" baseline="0" dirty="0" smtClean="0"/>
              <a:t> costo. </a:t>
            </a:r>
          </a:p>
          <a:p>
            <a:endParaRPr lang="it-IT" baseline="0" dirty="0" smtClean="0"/>
          </a:p>
          <a:p>
            <a:r>
              <a:rPr lang="it-IT" baseline="0" dirty="0" err="1" smtClean="0"/>
              <a:t>Procdura</a:t>
            </a:r>
            <a:r>
              <a:rPr lang="it-IT" baseline="0" dirty="0" smtClean="0"/>
              <a:t> 2</a:t>
            </a:r>
          </a:p>
          <a:p>
            <a:r>
              <a:rPr lang="it-IT" baseline="0" dirty="0" smtClean="0"/>
              <a:t>Una procedura del system </a:t>
            </a:r>
            <a:r>
              <a:rPr lang="it-IT" baseline="0" dirty="0" err="1" smtClean="0"/>
              <a:t>id</a:t>
            </a:r>
            <a:r>
              <a:rPr lang="it-IT" baseline="0" dirty="0" smtClean="0"/>
              <a:t> </a:t>
            </a:r>
            <a:r>
              <a:rPr lang="it-IT" baseline="0" dirty="0" err="1" smtClean="0"/>
              <a:t>tool</a:t>
            </a:r>
            <a:r>
              <a:rPr lang="it-IT" baseline="0" dirty="0" smtClean="0"/>
              <a:t> apposita per i modelli non lineari a scatola grigia viene utilizzata, si da in pasto il modello in variabili di stato del singolo serbatoio  e i dati raccolti e con la </a:t>
            </a:r>
            <a:r>
              <a:rPr lang="it-IT" baseline="0" dirty="0" err="1" smtClean="0"/>
              <a:t>funz</a:t>
            </a:r>
            <a:r>
              <a:rPr lang="it-IT" baseline="0" dirty="0" smtClean="0"/>
              <a:t> </a:t>
            </a:r>
            <a:r>
              <a:rPr lang="it-IT" baseline="0" dirty="0" err="1" smtClean="0"/>
              <a:t>pem</a:t>
            </a:r>
            <a:r>
              <a:rPr lang="it-IT" baseline="0" dirty="0" smtClean="0"/>
              <a:t>() che utilizza un </a:t>
            </a:r>
            <a:r>
              <a:rPr lang="it-IT" baseline="0" dirty="0" err="1" smtClean="0"/>
              <a:t>alg</a:t>
            </a:r>
            <a:r>
              <a:rPr lang="it-IT" baseline="0" dirty="0" smtClean="0"/>
              <a:t> a minimi quadrati ci vengono restituiti i parametri ottimi- trust </a:t>
            </a:r>
            <a:r>
              <a:rPr lang="it-IT" baseline="0" dirty="0" err="1" smtClean="0"/>
              <a:t>region</a:t>
            </a:r>
            <a:endParaRPr lang="it-IT" baseline="0" dirty="0" smtClean="0"/>
          </a:p>
          <a:p>
            <a:endParaRPr lang="it-IT" baseline="0" dirty="0" smtClean="0"/>
          </a:p>
          <a:p>
            <a:r>
              <a:rPr lang="it-IT" dirty="0" smtClean="0"/>
              <a:t>Con le 2</a:t>
            </a:r>
            <a:r>
              <a:rPr lang="it-IT" baseline="0" dirty="0" smtClean="0"/>
              <a:t> procedura </a:t>
            </a:r>
            <a:r>
              <a:rPr lang="it-IT" dirty="0" smtClean="0"/>
              <a:t>Abbiamo</a:t>
            </a:r>
            <a:r>
              <a:rPr lang="it-IT" baseline="0" dirty="0" smtClean="0"/>
              <a:t> trovato dei valori molto simili</a:t>
            </a:r>
          </a:p>
          <a:p>
            <a:endParaRPr lang="it-IT" baseline="0" dirty="0" smtClean="0"/>
          </a:p>
          <a:p>
            <a:r>
              <a:rPr lang="it-IT" sz="1200" kern="1200" baseline="0" dirty="0" smtClean="0">
                <a:solidFill>
                  <a:schemeClr val="tx1"/>
                </a:solidFill>
                <a:latin typeface="Times New Roman" pitchFamily="18" charset="0"/>
                <a:ea typeface="+mn-ea"/>
                <a:cs typeface="+mn-cs"/>
              </a:rPr>
              <a:t>Il metodo di </a:t>
            </a:r>
            <a:r>
              <a:rPr lang="it-IT" sz="1200" kern="1200" baseline="0" dirty="0" err="1" smtClean="0">
                <a:solidFill>
                  <a:schemeClr val="tx1"/>
                </a:solidFill>
                <a:latin typeface="Times New Roman" pitchFamily="18" charset="0"/>
                <a:ea typeface="+mn-ea"/>
                <a:cs typeface="+mn-cs"/>
              </a:rPr>
              <a:t>Nelder-Mead</a:t>
            </a:r>
            <a:r>
              <a:rPr lang="it-IT" sz="1200" kern="1200" baseline="0" dirty="0" smtClean="0">
                <a:solidFill>
                  <a:schemeClr val="tx1"/>
                </a:solidFill>
                <a:latin typeface="Times New Roman" pitchFamily="18" charset="0"/>
                <a:ea typeface="+mn-ea"/>
                <a:cs typeface="+mn-cs"/>
              </a:rPr>
              <a:t> [2] tenta di minimizzare una funzione non-lineare di </a:t>
            </a:r>
            <a:r>
              <a:rPr lang="it-IT" sz="1200" i="1" kern="1200" baseline="0" dirty="0" smtClean="0">
                <a:solidFill>
                  <a:schemeClr val="tx1"/>
                </a:solidFill>
                <a:latin typeface="Times New Roman" pitchFamily="18" charset="0"/>
                <a:ea typeface="+mn-ea"/>
                <a:cs typeface="+mn-cs"/>
              </a:rPr>
              <a:t>n</a:t>
            </a:r>
          </a:p>
          <a:p>
            <a:r>
              <a:rPr lang="it-IT" sz="1200" kern="1200" baseline="0" dirty="0" smtClean="0">
                <a:solidFill>
                  <a:schemeClr val="tx1"/>
                </a:solidFill>
                <a:latin typeface="Times New Roman" pitchFamily="18" charset="0"/>
                <a:ea typeface="+mn-ea"/>
                <a:cs typeface="+mn-cs"/>
              </a:rPr>
              <a:t>variabili reali con valore scalare usando solo valori di funzione, senza l’utilizzo delle</a:t>
            </a:r>
          </a:p>
          <a:p>
            <a:r>
              <a:rPr lang="it-IT" sz="1200" kern="1200" baseline="0" dirty="0" smtClean="0">
                <a:solidFill>
                  <a:schemeClr val="tx1"/>
                </a:solidFill>
                <a:latin typeface="Times New Roman" pitchFamily="18" charset="0"/>
                <a:ea typeface="+mn-ea"/>
                <a:cs typeface="+mn-cs"/>
              </a:rPr>
              <a:t>derivate. Questo metodo fa parte di una sotto-classe dei metodi di ricerca diretta in cui</a:t>
            </a:r>
          </a:p>
          <a:p>
            <a:r>
              <a:rPr lang="it-IT" sz="1200" kern="1200" baseline="0" dirty="0" smtClean="0">
                <a:solidFill>
                  <a:schemeClr val="tx1"/>
                </a:solidFill>
                <a:latin typeface="Times New Roman" pitchFamily="18" charset="0"/>
                <a:ea typeface="+mn-ea"/>
                <a:cs typeface="+mn-cs"/>
              </a:rPr>
              <a:t>viene mantenuto ad ogni passo un simplesso non-degenerativo, una figura geometrica</a:t>
            </a:r>
          </a:p>
          <a:p>
            <a:r>
              <a:rPr lang="it-IT" sz="1200" kern="1200" baseline="0" dirty="0" smtClean="0">
                <a:solidFill>
                  <a:schemeClr val="tx1"/>
                </a:solidFill>
                <a:latin typeface="Times New Roman" pitchFamily="18" charset="0"/>
                <a:ea typeface="+mn-ea"/>
                <a:cs typeface="+mn-cs"/>
              </a:rPr>
              <a:t>a </a:t>
            </a:r>
            <a:r>
              <a:rPr lang="it-IT" sz="1200" i="1" kern="1200" baseline="0" dirty="0" smtClean="0">
                <a:solidFill>
                  <a:schemeClr val="tx1"/>
                </a:solidFill>
                <a:latin typeface="Times New Roman" pitchFamily="18" charset="0"/>
                <a:ea typeface="+mn-ea"/>
                <a:cs typeface="+mn-cs"/>
              </a:rPr>
              <a:t>n dimensioni di volume diverso da zero che è l’inviluppo convesso di n +1 vertici.</a:t>
            </a:r>
          </a:p>
          <a:p>
            <a:endParaRPr lang="it-IT" sz="1200" i="1" kern="1200" baseline="0" dirty="0" smtClean="0">
              <a:solidFill>
                <a:schemeClr val="tx1"/>
              </a:solidFill>
              <a:latin typeface="Times New Roman" pitchFamily="18" charset="0"/>
              <a:ea typeface="+mn-ea"/>
              <a:cs typeface="+mn-cs"/>
            </a:endParaRPr>
          </a:p>
          <a:p>
            <a:r>
              <a:rPr lang="it-IT" sz="1200" i="1" kern="1200" baseline="0" dirty="0" err="1" smtClean="0">
                <a:solidFill>
                  <a:schemeClr val="tx1"/>
                </a:solidFill>
                <a:latin typeface="Times New Roman" pitchFamily="18" charset="0"/>
                <a:ea typeface="+mn-ea"/>
                <a:cs typeface="+mn-cs"/>
              </a:rPr>
              <a:t>Large</a:t>
            </a:r>
            <a:r>
              <a:rPr lang="it-IT" sz="1200" i="1" kern="1200" baseline="0" dirty="0" smtClean="0">
                <a:solidFill>
                  <a:schemeClr val="tx1"/>
                </a:solidFill>
                <a:latin typeface="Times New Roman" pitchFamily="18" charset="0"/>
                <a:ea typeface="+mn-ea"/>
                <a:cs typeface="+mn-cs"/>
              </a:rPr>
              <a:t> Scale</a:t>
            </a:r>
          </a:p>
          <a:p>
            <a:r>
              <a:rPr lang="it-IT" sz="1200" i="1" kern="1200" baseline="0" dirty="0" err="1" smtClean="0">
                <a:solidFill>
                  <a:schemeClr val="tx1"/>
                </a:solidFill>
                <a:latin typeface="Times New Roman" pitchFamily="18" charset="0"/>
                <a:ea typeface="+mn-ea"/>
                <a:cs typeface="+mn-cs"/>
              </a:rPr>
              <a:t>Trust-Region</a:t>
            </a:r>
            <a:r>
              <a:rPr lang="it-IT" sz="1200" i="1" kern="1200" baseline="0" dirty="0" smtClean="0">
                <a:solidFill>
                  <a:schemeClr val="tx1"/>
                </a:solidFill>
                <a:latin typeface="Times New Roman" pitchFamily="18" charset="0"/>
                <a:ea typeface="+mn-ea"/>
                <a:cs typeface="+mn-cs"/>
              </a:rPr>
              <a:t> </a:t>
            </a:r>
            <a:r>
              <a:rPr lang="it-IT" sz="1200" i="1" kern="1200" baseline="0" dirty="0" err="1" smtClean="0">
                <a:solidFill>
                  <a:schemeClr val="tx1"/>
                </a:solidFill>
                <a:latin typeface="Times New Roman" pitchFamily="18" charset="0"/>
                <a:ea typeface="+mn-ea"/>
                <a:cs typeface="+mn-cs"/>
              </a:rPr>
              <a:t>Reflective</a:t>
            </a:r>
            <a:r>
              <a:rPr lang="it-IT" sz="1200" i="1" kern="1200" baseline="0" dirty="0" smtClean="0">
                <a:solidFill>
                  <a:schemeClr val="tx1"/>
                </a:solidFill>
                <a:latin typeface="Times New Roman" pitchFamily="18" charset="0"/>
                <a:ea typeface="+mn-ea"/>
                <a:cs typeface="+mn-cs"/>
              </a:rPr>
              <a:t> non-lineare che è basato sul metodo </a:t>
            </a:r>
            <a:r>
              <a:rPr lang="it-IT" sz="1200" i="1" kern="1200" baseline="0" dirty="0" err="1" smtClean="0">
                <a:solidFill>
                  <a:schemeClr val="tx1"/>
                </a:solidFill>
                <a:latin typeface="Times New Roman" pitchFamily="18" charset="0"/>
                <a:ea typeface="+mn-ea"/>
                <a:cs typeface="+mn-cs"/>
              </a:rPr>
              <a:t>interior-reflective</a:t>
            </a:r>
            <a:r>
              <a:rPr lang="it-IT" sz="1200" i="1" kern="1200" baseline="0" dirty="0" smtClean="0">
                <a:solidFill>
                  <a:schemeClr val="tx1"/>
                </a:solidFill>
                <a:latin typeface="Times New Roman" pitchFamily="18" charset="0"/>
                <a:ea typeface="+mn-ea"/>
                <a:cs typeface="+mn-cs"/>
              </a:rPr>
              <a:t> Newton</a:t>
            </a:r>
          </a:p>
          <a:p>
            <a:r>
              <a:rPr lang="it-IT" sz="1200" kern="1200" baseline="0" dirty="0" smtClean="0">
                <a:solidFill>
                  <a:schemeClr val="tx1"/>
                </a:solidFill>
                <a:latin typeface="Times New Roman" pitchFamily="18" charset="0"/>
                <a:ea typeface="+mn-ea"/>
                <a:cs typeface="+mn-cs"/>
              </a:rPr>
              <a:t>Supponiamo di essere in un punto </a:t>
            </a:r>
            <a:r>
              <a:rPr lang="it-IT" sz="1200" kern="1200" baseline="0" dirty="0" err="1" smtClean="0">
                <a:solidFill>
                  <a:schemeClr val="tx1"/>
                </a:solidFill>
                <a:latin typeface="Times New Roman" pitchFamily="18" charset="0"/>
                <a:ea typeface="+mn-ea"/>
                <a:cs typeface="+mn-cs"/>
              </a:rPr>
              <a:t>~</a:t>
            </a:r>
            <a:r>
              <a:rPr lang="it-IT" sz="1200" i="1" kern="1200" baseline="0" dirty="0" err="1" smtClean="0">
                <a:solidFill>
                  <a:schemeClr val="tx1"/>
                </a:solidFill>
                <a:latin typeface="Times New Roman" pitchFamily="18" charset="0"/>
                <a:ea typeface="+mn-ea"/>
                <a:cs typeface="+mn-cs"/>
              </a:rPr>
              <a:t>x</a:t>
            </a:r>
            <a:r>
              <a:rPr lang="it-IT" sz="1200" i="1" kern="1200" baseline="0" dirty="0" smtClean="0">
                <a:solidFill>
                  <a:schemeClr val="tx1"/>
                </a:solidFill>
                <a:latin typeface="Times New Roman" pitchFamily="18" charset="0"/>
                <a:ea typeface="+mn-ea"/>
                <a:cs typeface="+mn-cs"/>
              </a:rPr>
              <a:t> in uno spazio</a:t>
            </a:r>
          </a:p>
          <a:p>
            <a:r>
              <a:rPr lang="it-IT" sz="1200" i="1" kern="1200" baseline="0" dirty="0" smtClean="0">
                <a:solidFill>
                  <a:schemeClr val="tx1"/>
                </a:solidFill>
                <a:latin typeface="Times New Roman" pitchFamily="18" charset="0"/>
                <a:ea typeface="+mn-ea"/>
                <a:cs typeface="+mn-cs"/>
              </a:rPr>
              <a:t>n-dimensionale e vogliamo spostarci in un punto in cui la funzione f sia più piccola.</a:t>
            </a:r>
          </a:p>
          <a:p>
            <a:r>
              <a:rPr lang="it-IT" sz="1200" kern="1200" baseline="0" dirty="0" smtClean="0">
                <a:solidFill>
                  <a:schemeClr val="tx1"/>
                </a:solidFill>
                <a:latin typeface="Times New Roman" pitchFamily="18" charset="0"/>
                <a:ea typeface="+mn-ea"/>
                <a:cs typeface="+mn-cs"/>
              </a:rPr>
              <a:t>L’idea di base è di approssimare la funzione </a:t>
            </a:r>
            <a:r>
              <a:rPr lang="it-IT" sz="1200" i="1" kern="1200" baseline="0" dirty="0" smtClean="0">
                <a:solidFill>
                  <a:schemeClr val="tx1"/>
                </a:solidFill>
                <a:latin typeface="Times New Roman" pitchFamily="18" charset="0"/>
                <a:ea typeface="+mn-ea"/>
                <a:cs typeface="+mn-cs"/>
              </a:rPr>
              <a:t>f con una funzione più semplice q, che</a:t>
            </a:r>
          </a:p>
          <a:p>
            <a:r>
              <a:rPr lang="it-IT" sz="1200" kern="1200" baseline="0" dirty="0" smtClean="0">
                <a:solidFill>
                  <a:schemeClr val="tx1"/>
                </a:solidFill>
                <a:latin typeface="Times New Roman" pitchFamily="18" charset="0"/>
                <a:ea typeface="+mn-ea"/>
                <a:cs typeface="+mn-cs"/>
              </a:rPr>
              <a:t>riflette il comportamento di </a:t>
            </a:r>
            <a:r>
              <a:rPr lang="it-IT" sz="1200" i="1" kern="1200" baseline="0" dirty="0" smtClean="0">
                <a:solidFill>
                  <a:schemeClr val="tx1"/>
                </a:solidFill>
                <a:latin typeface="Times New Roman" pitchFamily="18" charset="0"/>
                <a:ea typeface="+mn-ea"/>
                <a:cs typeface="+mn-cs"/>
              </a:rPr>
              <a:t>f in un intorno N </a:t>
            </a:r>
            <a:r>
              <a:rPr lang="it-IT" sz="1200" i="1" kern="1200" baseline="0" dirty="0" err="1" smtClean="0">
                <a:solidFill>
                  <a:schemeClr val="tx1"/>
                </a:solidFill>
                <a:latin typeface="Times New Roman" pitchFamily="18" charset="0"/>
                <a:ea typeface="+mn-ea"/>
                <a:cs typeface="+mn-cs"/>
              </a:rPr>
              <a:t>di~x</a:t>
            </a:r>
            <a:r>
              <a:rPr lang="it-IT" sz="1200" i="1" kern="1200" baseline="0" dirty="0" smtClean="0">
                <a:solidFill>
                  <a:schemeClr val="tx1"/>
                </a:solidFill>
                <a:latin typeface="Times New Roman" pitchFamily="18" charset="0"/>
                <a:ea typeface="+mn-ea"/>
                <a:cs typeface="+mn-cs"/>
              </a:rPr>
              <a:t>. Questo intorno viene chiamato Trust</a:t>
            </a:r>
          </a:p>
          <a:p>
            <a:r>
              <a:rPr lang="it-IT" sz="1200" kern="1200" baseline="0" dirty="0" err="1" smtClean="0">
                <a:solidFill>
                  <a:schemeClr val="tx1"/>
                </a:solidFill>
                <a:latin typeface="Times New Roman" pitchFamily="18" charset="0"/>
                <a:ea typeface="+mn-ea"/>
                <a:cs typeface="+mn-cs"/>
              </a:rPr>
              <a:t>Region</a:t>
            </a:r>
            <a:r>
              <a:rPr lang="it-IT" sz="1200" kern="1200" baseline="0" dirty="0" smtClean="0">
                <a:solidFill>
                  <a:schemeClr val="tx1"/>
                </a:solidFill>
                <a:latin typeface="Times New Roman" pitchFamily="18" charset="0"/>
                <a:ea typeface="+mn-ea"/>
                <a:cs typeface="+mn-cs"/>
              </a:rPr>
              <a:t>. Viene calcolato un passo di prova minimizzando in </a:t>
            </a:r>
            <a:r>
              <a:rPr lang="it-IT" sz="1200" i="1" kern="1200" baseline="0" dirty="0" smtClean="0">
                <a:solidFill>
                  <a:schemeClr val="tx1"/>
                </a:solidFill>
                <a:latin typeface="Times New Roman" pitchFamily="18" charset="0"/>
                <a:ea typeface="+mn-ea"/>
                <a:cs typeface="+mn-cs"/>
              </a:rPr>
              <a:t>N, questo viene chiamato</a:t>
            </a:r>
          </a:p>
          <a:p>
            <a:r>
              <a:rPr lang="it-IT" sz="1200" kern="1200" baseline="0" dirty="0" err="1" smtClean="0">
                <a:solidFill>
                  <a:schemeClr val="tx1"/>
                </a:solidFill>
                <a:latin typeface="Times New Roman" pitchFamily="18" charset="0"/>
                <a:ea typeface="+mn-ea"/>
                <a:cs typeface="+mn-cs"/>
              </a:rPr>
              <a:t>trust-region</a:t>
            </a:r>
            <a:r>
              <a:rPr lang="it-IT" sz="1200" kern="1200" baseline="0" dirty="0" smtClean="0">
                <a:solidFill>
                  <a:schemeClr val="tx1"/>
                </a:solidFill>
                <a:latin typeface="Times New Roman" pitchFamily="18" charset="0"/>
                <a:ea typeface="+mn-ea"/>
                <a:cs typeface="+mn-cs"/>
              </a:rPr>
              <a:t> </a:t>
            </a:r>
            <a:r>
              <a:rPr lang="it-IT" sz="1200" kern="1200" baseline="0" dirty="0" err="1" smtClean="0">
                <a:solidFill>
                  <a:schemeClr val="tx1"/>
                </a:solidFill>
                <a:latin typeface="Times New Roman" pitchFamily="18" charset="0"/>
                <a:ea typeface="+mn-ea"/>
                <a:cs typeface="+mn-cs"/>
              </a:rPr>
              <a:t>subproblem</a:t>
            </a:r>
            <a:r>
              <a:rPr lang="it-IT" sz="1200" kern="1200" baseline="0" dirty="0" smtClean="0">
                <a:solidFill>
                  <a:schemeClr val="tx1"/>
                </a:solidFill>
                <a:latin typeface="Times New Roman" pitchFamily="18" charset="0"/>
                <a:ea typeface="+mn-ea"/>
                <a:cs typeface="+mn-cs"/>
              </a:rPr>
              <a:t>,</a:t>
            </a:r>
          </a:p>
          <a:p>
            <a:endParaRPr lang="it-IT" sz="1200" kern="1200" baseline="0" dirty="0" smtClean="0">
              <a:solidFill>
                <a:schemeClr val="tx1"/>
              </a:solidFill>
              <a:latin typeface="Times New Roman" pitchFamily="18" charset="0"/>
              <a:ea typeface="+mn-ea"/>
              <a:cs typeface="+mn-cs"/>
            </a:endParaRPr>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10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Abbiamo deciso</a:t>
            </a:r>
            <a:r>
              <a:rPr lang="it-IT" baseline="0" dirty="0" smtClean="0"/>
              <a:t> di lavorare con un sistema a </a:t>
            </a:r>
            <a:r>
              <a:rPr lang="it-IT" baseline="0" dirty="0" err="1" smtClean="0"/>
              <a:t>commutaz</a:t>
            </a:r>
            <a:r>
              <a:rPr lang="it-IT" baseline="0" dirty="0" smtClean="0"/>
              <a:t> in cui i possibili modi discreti di funzionamento sono 4 e </a:t>
            </a:r>
            <a:r>
              <a:rPr lang="it-IT" baseline="0" dirty="0" err="1" smtClean="0"/>
              <a:t>precisamente…in</a:t>
            </a:r>
            <a:r>
              <a:rPr lang="it-IT" baseline="0" dirty="0" smtClean="0"/>
              <a:t> queste configurazioni le valvole controllabili rimangono con un valore di controllo fissato al massimo (completamente aperte)</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11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Valutiamo la bontà dell’identificazione mostrando un confronto tra sistema reale e modello in una simulazione in cui abbiamo</a:t>
            </a:r>
            <a:r>
              <a:rPr lang="it-IT" baseline="0" dirty="0" smtClean="0"/>
              <a:t> </a:t>
            </a:r>
            <a:r>
              <a:rPr lang="it-IT" baseline="0" dirty="0" err="1" smtClean="0"/>
              <a:t>max</a:t>
            </a:r>
            <a:r>
              <a:rPr lang="it-IT" baseline="0" dirty="0" smtClean="0"/>
              <a:t> 4-6-7 mm rispettivamente</a:t>
            </a:r>
            <a:endParaRPr lang="it-IT" dirty="0"/>
          </a:p>
        </p:txBody>
      </p:sp>
      <p:sp>
        <p:nvSpPr>
          <p:cNvPr id="4" name="Segnaposto numero diapositiva 3"/>
          <p:cNvSpPr>
            <a:spLocks noGrp="1"/>
          </p:cNvSpPr>
          <p:nvPr>
            <p:ph type="sldNum" sz="quarter" idx="10"/>
          </p:nvPr>
        </p:nvSpPr>
        <p:spPr/>
        <p:txBody>
          <a:bodyPr/>
          <a:lstStyle/>
          <a:p>
            <a:pPr>
              <a:defRPr/>
            </a:pPr>
            <a:fld id="{F2DF8473-5FCD-44B1-8A16-177B9C6A6065}" type="slidenum">
              <a:rPr lang="it-IT" smtClean="0"/>
              <a:pPr>
                <a:defRPr/>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6" name="Rectangle 6"/>
          <p:cNvSpPr>
            <a:spLocks noGrp="1" noChangeArrowheads="1"/>
          </p:cNvSpPr>
          <p:nvPr>
            <p:ph type="sldNum" sz="quarter" idx="12"/>
          </p:nvPr>
        </p:nvSpPr>
        <p:spPr>
          <a:ln/>
        </p:spPr>
        <p:txBody>
          <a:bodyPr/>
          <a:lstStyle>
            <a:lvl1pPr>
              <a:defRPr/>
            </a:lvl1pPr>
          </a:lstStyle>
          <a:p>
            <a:pPr>
              <a:defRPr/>
            </a:pPr>
            <a:fld id="{658CD49A-66E9-4E0E-B2AA-107F544F986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6" name="Rectangle 6"/>
          <p:cNvSpPr>
            <a:spLocks noGrp="1" noChangeArrowheads="1"/>
          </p:cNvSpPr>
          <p:nvPr>
            <p:ph type="sldNum" sz="quarter" idx="12"/>
          </p:nvPr>
        </p:nvSpPr>
        <p:spPr>
          <a:ln/>
        </p:spPr>
        <p:txBody>
          <a:bodyPr/>
          <a:lstStyle>
            <a:lvl1pPr>
              <a:defRPr/>
            </a:lvl1pPr>
          </a:lstStyle>
          <a:p>
            <a:pPr>
              <a:defRPr/>
            </a:pPr>
            <a:fld id="{A8F40202-D2F2-4E25-B3CE-0630C2170CD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58025" y="609600"/>
            <a:ext cx="2105025"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42950" y="609600"/>
            <a:ext cx="6162675"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6" name="Rectangle 6"/>
          <p:cNvSpPr>
            <a:spLocks noGrp="1" noChangeArrowheads="1"/>
          </p:cNvSpPr>
          <p:nvPr>
            <p:ph type="sldNum" sz="quarter" idx="12"/>
          </p:nvPr>
        </p:nvSpPr>
        <p:spPr>
          <a:ln/>
        </p:spPr>
        <p:txBody>
          <a:bodyPr/>
          <a:lstStyle>
            <a:lvl1pPr>
              <a:defRPr/>
            </a:lvl1pPr>
          </a:lstStyle>
          <a:p>
            <a:pPr>
              <a:defRPr/>
            </a:pPr>
            <a:fld id="{C7AA0E34-FEB4-4C74-8163-BC487A2B770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6" name="Rectangle 6"/>
          <p:cNvSpPr>
            <a:spLocks noGrp="1" noChangeArrowheads="1"/>
          </p:cNvSpPr>
          <p:nvPr>
            <p:ph type="sldNum" sz="quarter" idx="12"/>
          </p:nvPr>
        </p:nvSpPr>
        <p:spPr>
          <a:ln/>
        </p:spPr>
        <p:txBody>
          <a:bodyPr/>
          <a:lstStyle>
            <a:lvl1pPr>
              <a:defRPr/>
            </a:lvl1pPr>
          </a:lstStyle>
          <a:p>
            <a:pPr>
              <a:defRPr/>
            </a:pPr>
            <a:fld id="{5D1F757E-354A-4C49-93DD-1A661935F2D1}"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6" name="Rectangle 6"/>
          <p:cNvSpPr>
            <a:spLocks noGrp="1" noChangeArrowheads="1"/>
          </p:cNvSpPr>
          <p:nvPr>
            <p:ph type="sldNum" sz="quarter" idx="12"/>
          </p:nvPr>
        </p:nvSpPr>
        <p:spPr>
          <a:ln/>
        </p:spPr>
        <p:txBody>
          <a:bodyPr/>
          <a:lstStyle>
            <a:lvl1pPr>
              <a:defRPr/>
            </a:lvl1pPr>
          </a:lstStyle>
          <a:p>
            <a:pPr>
              <a:defRPr/>
            </a:pPr>
            <a:fld id="{BFCDCFE9-1E61-41F2-9D60-122047535F0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6"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7" name="Rectangle 6"/>
          <p:cNvSpPr>
            <a:spLocks noGrp="1" noChangeArrowheads="1"/>
          </p:cNvSpPr>
          <p:nvPr>
            <p:ph type="sldNum" sz="quarter" idx="12"/>
          </p:nvPr>
        </p:nvSpPr>
        <p:spPr>
          <a:ln/>
        </p:spPr>
        <p:txBody>
          <a:bodyPr/>
          <a:lstStyle>
            <a:lvl1pPr>
              <a:defRPr/>
            </a:lvl1pPr>
          </a:lstStyle>
          <a:p>
            <a:pPr>
              <a:defRPr/>
            </a:pPr>
            <a:fld id="{63EEDA3A-E4DD-4206-9ABB-50B557F7B921}"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8"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9" name="Rectangle 6"/>
          <p:cNvSpPr>
            <a:spLocks noGrp="1" noChangeArrowheads="1"/>
          </p:cNvSpPr>
          <p:nvPr>
            <p:ph type="sldNum" sz="quarter" idx="12"/>
          </p:nvPr>
        </p:nvSpPr>
        <p:spPr>
          <a:ln/>
        </p:spPr>
        <p:txBody>
          <a:bodyPr/>
          <a:lstStyle>
            <a:lvl1pPr>
              <a:defRPr/>
            </a:lvl1pPr>
          </a:lstStyle>
          <a:p>
            <a:pPr>
              <a:defRPr/>
            </a:pPr>
            <a:fld id="{3DF20419-E802-4273-A3B5-99DDD1C2F8D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4"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5" name="Rectangle 6"/>
          <p:cNvSpPr>
            <a:spLocks noGrp="1" noChangeArrowheads="1"/>
          </p:cNvSpPr>
          <p:nvPr>
            <p:ph type="sldNum" sz="quarter" idx="12"/>
          </p:nvPr>
        </p:nvSpPr>
        <p:spPr>
          <a:ln/>
        </p:spPr>
        <p:txBody>
          <a:bodyPr/>
          <a:lstStyle>
            <a:lvl1pPr>
              <a:defRPr/>
            </a:lvl1pPr>
          </a:lstStyle>
          <a:p>
            <a:pPr>
              <a:defRPr/>
            </a:pPr>
            <a:fld id="{C5A0EE10-E4BE-4000-9873-92CB7EC35AC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3"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4" name="Rectangle 6"/>
          <p:cNvSpPr>
            <a:spLocks noGrp="1" noChangeArrowheads="1"/>
          </p:cNvSpPr>
          <p:nvPr>
            <p:ph type="sldNum" sz="quarter" idx="12"/>
          </p:nvPr>
        </p:nvSpPr>
        <p:spPr>
          <a:ln/>
        </p:spPr>
        <p:txBody>
          <a:bodyPr/>
          <a:lstStyle>
            <a:lvl1pPr>
              <a:defRPr/>
            </a:lvl1pPr>
          </a:lstStyle>
          <a:p>
            <a:pPr>
              <a:defRPr/>
            </a:pPr>
            <a:fld id="{BC1CA535-1C12-421C-876C-F80158DB9E5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6"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7" name="Rectangle 6"/>
          <p:cNvSpPr>
            <a:spLocks noGrp="1" noChangeArrowheads="1"/>
          </p:cNvSpPr>
          <p:nvPr>
            <p:ph type="sldNum" sz="quarter" idx="12"/>
          </p:nvPr>
        </p:nvSpPr>
        <p:spPr>
          <a:ln/>
        </p:spPr>
        <p:txBody>
          <a:bodyPr/>
          <a:lstStyle>
            <a:lvl1pPr>
              <a:defRPr/>
            </a:lvl1pPr>
          </a:lstStyle>
          <a:p>
            <a:pPr>
              <a:defRPr/>
            </a:pPr>
            <a:fld id="{B839F89A-1354-40AF-9F16-EF36A5FCF421}"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a:t>28 Aprile 2003</a:t>
            </a:r>
          </a:p>
        </p:txBody>
      </p:sp>
      <p:sp>
        <p:nvSpPr>
          <p:cNvPr id="6" name="Rectangle 5"/>
          <p:cNvSpPr>
            <a:spLocks noGrp="1" noChangeArrowheads="1"/>
          </p:cNvSpPr>
          <p:nvPr>
            <p:ph type="ftr" sz="quarter" idx="11"/>
          </p:nvPr>
        </p:nvSpPr>
        <p:spPr>
          <a:ln/>
        </p:spPr>
        <p:txBody>
          <a:bodyPr/>
          <a:lstStyle>
            <a:lvl1pPr>
              <a:defRPr/>
            </a:lvl1pPr>
          </a:lstStyle>
          <a:p>
            <a:pPr>
              <a:defRPr/>
            </a:pPr>
            <a:r>
              <a:rPr lang="it-IT"/>
              <a:t>Mauro Zoccarato</a:t>
            </a:r>
          </a:p>
        </p:txBody>
      </p:sp>
      <p:sp>
        <p:nvSpPr>
          <p:cNvPr id="7" name="Rectangle 6"/>
          <p:cNvSpPr>
            <a:spLocks noGrp="1" noChangeArrowheads="1"/>
          </p:cNvSpPr>
          <p:nvPr>
            <p:ph type="sldNum" sz="quarter" idx="12"/>
          </p:nvPr>
        </p:nvSpPr>
        <p:spPr>
          <a:ln/>
        </p:spPr>
        <p:txBody>
          <a:bodyPr/>
          <a:lstStyle>
            <a:lvl1pPr>
              <a:defRPr/>
            </a:lvl1pPr>
          </a:lstStyle>
          <a:p>
            <a:pPr>
              <a:defRPr/>
            </a:pPr>
            <a:fld id="{FD07DB30-05D7-4FC0-ABAD-4E6DBAC0A1C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it-IT"/>
              <a:t>28 Aprile 2003</a:t>
            </a:r>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it-IT"/>
              <a:t>Mauro Zoccarato</a:t>
            </a:r>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698FFD-6CEB-4B55-99A0-6EEFD319B77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1.jpe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9.jpe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42950" y="1981200"/>
            <a:ext cx="8420100" cy="1143000"/>
          </a:xfrm>
        </p:spPr>
        <p:txBody>
          <a:bodyPr/>
          <a:lstStyle/>
          <a:p>
            <a:pPr eaLnBrk="1" hangingPunct="1"/>
            <a:r>
              <a:rPr lang="it-IT" sz="3200" b="1" dirty="0" smtClean="0"/>
              <a:t>Osservatori per sistemi a commutazione:</a:t>
            </a:r>
            <a:br>
              <a:rPr lang="it-IT" sz="3200" b="1" dirty="0" smtClean="0"/>
            </a:br>
            <a:r>
              <a:rPr lang="it-IT" sz="2400" b="1" dirty="0" smtClean="0"/>
              <a:t>sviluppo metodologico e applicazione ad un modello fisico</a:t>
            </a:r>
            <a:br>
              <a:rPr lang="it-IT" sz="2400" b="1" dirty="0" smtClean="0"/>
            </a:br>
            <a:r>
              <a:rPr lang="it-IT" sz="2400" b="1" dirty="0" smtClean="0"/>
              <a:t> con tre serbatoi</a:t>
            </a:r>
          </a:p>
        </p:txBody>
      </p:sp>
      <p:pic>
        <p:nvPicPr>
          <p:cNvPr id="2051" name="Picture 4" descr="nuovapagina02image"/>
          <p:cNvPicPr>
            <a:picLocks noChangeAspect="1" noChangeArrowheads="1"/>
          </p:cNvPicPr>
          <p:nvPr/>
        </p:nvPicPr>
        <p:blipFill>
          <a:blip r:embed="rId2"/>
          <a:srcRect/>
          <a:stretch>
            <a:fillRect/>
          </a:stretch>
        </p:blipFill>
        <p:spPr bwMode="auto">
          <a:xfrm>
            <a:off x="563563" y="328613"/>
            <a:ext cx="714375" cy="714375"/>
          </a:xfrm>
          <a:prstGeom prst="rect">
            <a:avLst/>
          </a:prstGeom>
          <a:noFill/>
          <a:ln w="9525">
            <a:noFill/>
            <a:miter lim="800000"/>
            <a:headEnd/>
            <a:tailEnd/>
          </a:ln>
        </p:spPr>
      </p:pic>
      <p:pic>
        <p:nvPicPr>
          <p:cNvPr id="2052" name="Picture 5" descr="logo"/>
          <p:cNvPicPr>
            <a:picLocks noChangeAspect="1" noChangeArrowheads="1"/>
          </p:cNvPicPr>
          <p:nvPr/>
        </p:nvPicPr>
        <p:blipFill>
          <a:blip r:embed="rId3"/>
          <a:srcRect/>
          <a:stretch>
            <a:fillRect/>
          </a:stretch>
        </p:blipFill>
        <p:spPr bwMode="auto">
          <a:xfrm>
            <a:off x="8534400" y="465138"/>
            <a:ext cx="838200" cy="441325"/>
          </a:xfrm>
          <a:prstGeom prst="rect">
            <a:avLst/>
          </a:prstGeom>
          <a:noFill/>
          <a:ln w="9525">
            <a:noFill/>
            <a:miter lim="800000"/>
            <a:headEnd/>
            <a:tailEnd/>
          </a:ln>
        </p:spPr>
      </p:pic>
      <p:sp>
        <p:nvSpPr>
          <p:cNvPr id="2053" name="Line 6"/>
          <p:cNvSpPr>
            <a:spLocks noChangeShapeType="1"/>
          </p:cNvSpPr>
          <p:nvPr/>
        </p:nvSpPr>
        <p:spPr bwMode="auto">
          <a:xfrm>
            <a:off x="381000" y="1295400"/>
            <a:ext cx="9182100" cy="0"/>
          </a:xfrm>
          <a:prstGeom prst="line">
            <a:avLst/>
          </a:prstGeom>
          <a:noFill/>
          <a:ln w="50800">
            <a:solidFill>
              <a:schemeClr val="bg2"/>
            </a:solidFill>
            <a:round/>
            <a:headEnd/>
            <a:tailEnd/>
          </a:ln>
        </p:spPr>
        <p:txBody>
          <a:bodyPr wrap="none" anchor="ctr"/>
          <a:lstStyle/>
          <a:p>
            <a:endParaRPr lang="it-IT" dirty="0"/>
          </a:p>
        </p:txBody>
      </p:sp>
      <p:sp>
        <p:nvSpPr>
          <p:cNvPr id="2054" name="Text Box 8"/>
          <p:cNvSpPr txBox="1">
            <a:spLocks noChangeArrowheads="1"/>
          </p:cNvSpPr>
          <p:nvPr/>
        </p:nvSpPr>
        <p:spPr bwMode="auto">
          <a:xfrm>
            <a:off x="2495550" y="131763"/>
            <a:ext cx="4879975" cy="1108075"/>
          </a:xfrm>
          <a:prstGeom prst="rect">
            <a:avLst/>
          </a:prstGeom>
          <a:noFill/>
          <a:ln w="9525">
            <a:noFill/>
            <a:miter lim="800000"/>
            <a:headEnd/>
            <a:tailEnd/>
          </a:ln>
        </p:spPr>
        <p:txBody>
          <a:bodyPr wrap="none">
            <a:spAutoFit/>
          </a:bodyPr>
          <a:lstStyle/>
          <a:p>
            <a:pPr algn="ctr"/>
            <a:r>
              <a:rPr lang="it-IT" sz="2200" dirty="0">
                <a:solidFill>
                  <a:schemeClr val="tx2"/>
                </a:solidFill>
              </a:rPr>
              <a:t>Università degli Studi di Cagliari</a:t>
            </a:r>
          </a:p>
          <a:p>
            <a:pPr algn="ctr"/>
            <a:r>
              <a:rPr lang="it-IT" sz="2200" dirty="0"/>
              <a:t>Facoltà di Ingegneria</a:t>
            </a:r>
          </a:p>
          <a:p>
            <a:pPr algn="ctr"/>
            <a:r>
              <a:rPr lang="it-IT" sz="2200" dirty="0"/>
              <a:t>Corso di Laurea in Ingegneria Elettronica</a:t>
            </a:r>
            <a:endParaRPr lang="it-IT" sz="2200" b="1" dirty="0">
              <a:solidFill>
                <a:schemeClr val="tx2"/>
              </a:solidFill>
            </a:endParaRPr>
          </a:p>
        </p:txBody>
      </p:sp>
      <p:sp>
        <p:nvSpPr>
          <p:cNvPr id="2055" name="Text Box 12"/>
          <p:cNvSpPr txBox="1">
            <a:spLocks noChangeArrowheads="1"/>
          </p:cNvSpPr>
          <p:nvPr/>
        </p:nvSpPr>
        <p:spPr bwMode="auto">
          <a:xfrm>
            <a:off x="3981450" y="1447800"/>
            <a:ext cx="1941513" cy="457200"/>
          </a:xfrm>
          <a:prstGeom prst="rect">
            <a:avLst/>
          </a:prstGeom>
          <a:noFill/>
          <a:ln w="9525">
            <a:noFill/>
            <a:miter lim="800000"/>
            <a:headEnd/>
            <a:tailEnd/>
          </a:ln>
        </p:spPr>
        <p:txBody>
          <a:bodyPr wrap="none">
            <a:spAutoFit/>
          </a:bodyPr>
          <a:lstStyle/>
          <a:p>
            <a:r>
              <a:rPr lang="it-IT" dirty="0"/>
              <a:t>Tesi di Laurea</a:t>
            </a:r>
          </a:p>
        </p:txBody>
      </p:sp>
      <p:sp>
        <p:nvSpPr>
          <p:cNvPr id="2056" name="Text Box 13"/>
          <p:cNvSpPr txBox="1">
            <a:spLocks noChangeArrowheads="1"/>
          </p:cNvSpPr>
          <p:nvPr/>
        </p:nvSpPr>
        <p:spPr bwMode="auto">
          <a:xfrm>
            <a:off x="738188" y="4786313"/>
            <a:ext cx="3521075" cy="400050"/>
          </a:xfrm>
          <a:prstGeom prst="rect">
            <a:avLst/>
          </a:prstGeom>
          <a:noFill/>
          <a:ln w="9525">
            <a:noFill/>
            <a:miter lim="800000"/>
            <a:headEnd/>
            <a:tailEnd/>
          </a:ln>
        </p:spPr>
        <p:txBody>
          <a:bodyPr wrap="none">
            <a:spAutoFit/>
          </a:bodyPr>
          <a:lstStyle/>
          <a:p>
            <a:r>
              <a:rPr lang="it-IT" sz="2000" dirty="0"/>
              <a:t>Relatore:  Prof. Alessandro Giua</a:t>
            </a:r>
          </a:p>
        </p:txBody>
      </p:sp>
      <p:sp>
        <p:nvSpPr>
          <p:cNvPr id="2057" name="Text Box 15"/>
          <p:cNvSpPr txBox="1">
            <a:spLocks noChangeArrowheads="1"/>
          </p:cNvSpPr>
          <p:nvPr/>
        </p:nvSpPr>
        <p:spPr bwMode="auto">
          <a:xfrm>
            <a:off x="5910263" y="4784725"/>
            <a:ext cx="2822575" cy="400050"/>
          </a:xfrm>
          <a:prstGeom prst="rect">
            <a:avLst/>
          </a:prstGeom>
          <a:noFill/>
          <a:ln w="9525">
            <a:noFill/>
            <a:miter lim="800000"/>
            <a:headEnd/>
            <a:tailEnd/>
          </a:ln>
        </p:spPr>
        <p:txBody>
          <a:bodyPr wrap="none">
            <a:spAutoFit/>
          </a:bodyPr>
          <a:lstStyle/>
          <a:p>
            <a:r>
              <a:rPr lang="it-IT" sz="2000" dirty="0"/>
              <a:t>Laureando:  Stefano Salis</a:t>
            </a:r>
          </a:p>
        </p:txBody>
      </p:sp>
      <p:sp>
        <p:nvSpPr>
          <p:cNvPr id="2058" name="Line 16"/>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dirty="0"/>
          </a:p>
        </p:txBody>
      </p:sp>
      <p:sp>
        <p:nvSpPr>
          <p:cNvPr id="2059" name="Text Box 17"/>
          <p:cNvSpPr txBox="1">
            <a:spLocks noChangeArrowheads="1"/>
          </p:cNvSpPr>
          <p:nvPr/>
        </p:nvSpPr>
        <p:spPr bwMode="auto">
          <a:xfrm>
            <a:off x="3352800" y="5638800"/>
            <a:ext cx="3230563" cy="396875"/>
          </a:xfrm>
          <a:prstGeom prst="rect">
            <a:avLst/>
          </a:prstGeom>
          <a:noFill/>
          <a:ln w="9525">
            <a:noFill/>
            <a:miter lim="800000"/>
            <a:headEnd/>
            <a:tailEnd/>
          </a:ln>
        </p:spPr>
        <p:txBody>
          <a:bodyPr wrap="none">
            <a:spAutoFit/>
          </a:bodyPr>
          <a:lstStyle/>
          <a:p>
            <a:r>
              <a:rPr lang="it-IT" sz="2000" dirty="0"/>
              <a:t>Anno Accademico 2007/2008</a:t>
            </a:r>
          </a:p>
        </p:txBody>
      </p:sp>
      <p:sp>
        <p:nvSpPr>
          <p:cNvPr id="2060" name="Text Box 18"/>
          <p:cNvSpPr txBox="1">
            <a:spLocks noChangeArrowheads="1"/>
          </p:cNvSpPr>
          <p:nvPr/>
        </p:nvSpPr>
        <p:spPr bwMode="auto">
          <a:xfrm>
            <a:off x="7346950" y="3641725"/>
            <a:ext cx="1992313" cy="400050"/>
          </a:xfrm>
          <a:prstGeom prst="rect">
            <a:avLst/>
          </a:prstGeom>
          <a:noFill/>
          <a:ln w="9525">
            <a:noFill/>
            <a:miter lim="800000"/>
            <a:headEnd/>
            <a:tailEnd/>
          </a:ln>
        </p:spPr>
        <p:txBody>
          <a:bodyPr wrap="none">
            <a:spAutoFit/>
          </a:bodyPr>
          <a:lstStyle/>
          <a:p>
            <a:r>
              <a:rPr lang="it-IT" sz="2000" dirty="0"/>
              <a:t>24 Febbraio 2009</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11" descr="procedura1.jpg"/>
          <p:cNvPicPr>
            <a:picLocks noChangeAspect="1"/>
          </p:cNvPicPr>
          <p:nvPr/>
        </p:nvPicPr>
        <p:blipFill>
          <a:blip r:embed="rId3"/>
          <a:stretch>
            <a:fillRect/>
          </a:stretch>
        </p:blipFill>
        <p:spPr bwMode="auto">
          <a:xfrm>
            <a:off x="4587875" y="2151968"/>
            <a:ext cx="3714750" cy="757014"/>
          </a:xfrm>
          <a:prstGeom prst="rect">
            <a:avLst/>
          </a:prstGeom>
          <a:noFill/>
          <a:ln w="9525">
            <a:noFill/>
            <a:miter lim="800000"/>
            <a:headEnd/>
            <a:tailEnd/>
          </a:ln>
        </p:spPr>
      </p:pic>
      <p:pic>
        <p:nvPicPr>
          <p:cNvPr id="7172" name="Immagine 12" descr="costo.jpg"/>
          <p:cNvPicPr>
            <a:picLocks noChangeAspect="1"/>
          </p:cNvPicPr>
          <p:nvPr/>
        </p:nvPicPr>
        <p:blipFill>
          <a:blip r:embed="rId4"/>
          <a:srcRect/>
          <a:stretch>
            <a:fillRect/>
          </a:stretch>
        </p:blipFill>
        <p:spPr bwMode="auto">
          <a:xfrm>
            <a:off x="2809875" y="3000375"/>
            <a:ext cx="4286250" cy="808038"/>
          </a:xfrm>
          <a:prstGeom prst="rect">
            <a:avLst/>
          </a:prstGeom>
          <a:noFill/>
          <a:ln w="9525">
            <a:noFill/>
            <a:miter lim="800000"/>
            <a:headEnd/>
            <a:tailEnd/>
          </a:ln>
        </p:spPr>
      </p:pic>
      <p:sp>
        <p:nvSpPr>
          <p:cNvPr id="7173" name="Segnaposto data 3"/>
          <p:cNvSpPr>
            <a:spLocks noGrp="1"/>
          </p:cNvSpPr>
          <p:nvPr>
            <p:ph type="dt" sz="quarter" idx="10"/>
          </p:nvPr>
        </p:nvSpPr>
        <p:spPr>
          <a:noFill/>
        </p:spPr>
        <p:txBody>
          <a:bodyPr/>
          <a:lstStyle/>
          <a:p>
            <a:r>
              <a:rPr lang="it-IT" smtClean="0"/>
              <a:t>24 Febbraio 2009</a:t>
            </a:r>
          </a:p>
        </p:txBody>
      </p:sp>
      <p:sp>
        <p:nvSpPr>
          <p:cNvPr id="7174" name="Segnaposto piè di pagina 4"/>
          <p:cNvSpPr>
            <a:spLocks noGrp="1"/>
          </p:cNvSpPr>
          <p:nvPr>
            <p:ph type="ftr" sz="quarter" idx="11"/>
          </p:nvPr>
        </p:nvSpPr>
        <p:spPr>
          <a:noFill/>
        </p:spPr>
        <p:txBody>
          <a:bodyPr/>
          <a:lstStyle/>
          <a:p>
            <a:r>
              <a:rPr lang="it-IT" smtClean="0"/>
              <a:t>Stefano Salis</a:t>
            </a:r>
          </a:p>
        </p:txBody>
      </p:sp>
      <p:sp>
        <p:nvSpPr>
          <p:cNvPr id="7175" name="Segnaposto numero diapositiva 5"/>
          <p:cNvSpPr>
            <a:spLocks noGrp="1"/>
          </p:cNvSpPr>
          <p:nvPr>
            <p:ph type="sldNum" sz="quarter" idx="12"/>
          </p:nvPr>
        </p:nvSpPr>
        <p:spPr>
          <a:noFill/>
        </p:spPr>
        <p:txBody>
          <a:bodyPr/>
          <a:lstStyle/>
          <a:p>
            <a:fld id="{52F9A697-D7F0-4894-9F81-D8882D55148B}" type="slidenum">
              <a:rPr lang="it-IT" smtClean="0"/>
              <a:pPr/>
              <a:t>10</a:t>
            </a:fld>
            <a:endParaRPr lang="it-IT" smtClean="0"/>
          </a:p>
        </p:txBody>
      </p:sp>
      <p:pic>
        <p:nvPicPr>
          <p:cNvPr id="7176" name="Picture 2" descr="nuovapagina02image"/>
          <p:cNvPicPr>
            <a:picLocks noChangeAspect="1" noChangeArrowheads="1"/>
          </p:cNvPicPr>
          <p:nvPr/>
        </p:nvPicPr>
        <p:blipFill>
          <a:blip r:embed="rId5"/>
          <a:srcRect/>
          <a:stretch>
            <a:fillRect/>
          </a:stretch>
        </p:blipFill>
        <p:spPr bwMode="auto">
          <a:xfrm>
            <a:off x="563563" y="252413"/>
            <a:ext cx="714375" cy="714375"/>
          </a:xfrm>
          <a:prstGeom prst="rect">
            <a:avLst/>
          </a:prstGeom>
          <a:noFill/>
          <a:ln w="9525">
            <a:noFill/>
            <a:miter lim="800000"/>
            <a:headEnd/>
            <a:tailEnd/>
          </a:ln>
        </p:spPr>
      </p:pic>
      <p:pic>
        <p:nvPicPr>
          <p:cNvPr id="7177" name="Picture 3" descr="logo"/>
          <p:cNvPicPr>
            <a:picLocks noChangeAspect="1" noChangeArrowheads="1"/>
          </p:cNvPicPr>
          <p:nvPr/>
        </p:nvPicPr>
        <p:blipFill>
          <a:blip r:embed="rId6"/>
          <a:srcRect/>
          <a:stretch>
            <a:fillRect/>
          </a:stretch>
        </p:blipFill>
        <p:spPr bwMode="auto">
          <a:xfrm>
            <a:off x="8534400" y="388938"/>
            <a:ext cx="838200" cy="441325"/>
          </a:xfrm>
          <a:prstGeom prst="rect">
            <a:avLst/>
          </a:prstGeom>
          <a:noFill/>
          <a:ln w="9525">
            <a:noFill/>
            <a:miter lim="800000"/>
            <a:headEnd/>
            <a:tailEnd/>
          </a:ln>
        </p:spPr>
      </p:pic>
      <p:sp>
        <p:nvSpPr>
          <p:cNvPr id="7178" name="Line 4"/>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7179"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7180"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7181" name="Text Box 8"/>
          <p:cNvSpPr txBox="1">
            <a:spLocks noChangeArrowheads="1"/>
          </p:cNvSpPr>
          <p:nvPr/>
        </p:nvSpPr>
        <p:spPr bwMode="auto">
          <a:xfrm>
            <a:off x="2095500" y="1214438"/>
            <a:ext cx="6267450" cy="523875"/>
          </a:xfrm>
          <a:prstGeom prst="rect">
            <a:avLst/>
          </a:prstGeom>
          <a:noFill/>
          <a:ln w="9525">
            <a:noFill/>
            <a:miter lim="800000"/>
            <a:headEnd/>
            <a:tailEnd/>
          </a:ln>
        </p:spPr>
        <p:txBody>
          <a:bodyPr wrap="none">
            <a:spAutoFit/>
          </a:bodyPr>
          <a:lstStyle/>
          <a:p>
            <a:pPr algn="ctr"/>
            <a:r>
              <a:rPr lang="it-IT" sz="2800" smtClean="0"/>
              <a:t>Identificazione </a:t>
            </a:r>
            <a:r>
              <a:rPr lang="it-IT" sz="2800"/>
              <a:t>dei Parametri del Modello</a:t>
            </a:r>
          </a:p>
        </p:txBody>
      </p:sp>
      <p:sp>
        <p:nvSpPr>
          <p:cNvPr id="7171" name="Segnaposto contenuto 23"/>
          <p:cNvSpPr>
            <a:spLocks noGrp="1"/>
          </p:cNvSpPr>
          <p:nvPr>
            <p:ph idx="1"/>
          </p:nvPr>
        </p:nvSpPr>
        <p:spPr>
          <a:xfrm>
            <a:off x="754005" y="1749402"/>
            <a:ext cx="8420100" cy="4345047"/>
          </a:xfrm>
        </p:spPr>
        <p:txBody>
          <a:bodyPr/>
          <a:lstStyle/>
          <a:p>
            <a:pPr>
              <a:buFontTx/>
              <a:buNone/>
            </a:pPr>
            <a:r>
              <a:rPr lang="it-IT" sz="2200" b="1" dirty="0" smtClean="0"/>
              <a:t>Raccolta dati: </a:t>
            </a:r>
            <a:r>
              <a:rPr lang="it-IT" sz="2200" i="1" dirty="0" smtClean="0"/>
              <a:t>prove di svuotamento</a:t>
            </a:r>
          </a:p>
          <a:p>
            <a:r>
              <a:rPr lang="it-IT" sz="2400" b="1" dirty="0" smtClean="0"/>
              <a:t>Procedura 1 -   </a:t>
            </a:r>
            <a:r>
              <a:rPr lang="it-IT" sz="2200" dirty="0" smtClean="0"/>
              <a:t>predizione:</a:t>
            </a:r>
            <a:endParaRPr lang="it-IT" sz="2400" b="1" dirty="0" smtClean="0"/>
          </a:p>
          <a:p>
            <a:pPr>
              <a:buFontTx/>
              <a:buNone/>
            </a:pPr>
            <a:endParaRPr lang="it-IT" sz="2200" dirty="0" smtClean="0"/>
          </a:p>
          <a:p>
            <a:pPr>
              <a:buFontTx/>
              <a:buNone/>
            </a:pPr>
            <a:r>
              <a:rPr lang="it-IT" sz="2200" dirty="0" smtClean="0"/>
              <a:t>Funzione costo:</a:t>
            </a:r>
          </a:p>
          <a:p>
            <a:pPr>
              <a:buFontTx/>
              <a:buNone/>
            </a:pPr>
            <a:endParaRPr lang="it-IT" sz="2200" dirty="0" smtClean="0"/>
          </a:p>
          <a:p>
            <a:pPr>
              <a:buFontTx/>
              <a:buNone/>
            </a:pPr>
            <a:r>
              <a:rPr lang="it-IT" sz="2200" dirty="0" smtClean="0"/>
              <a:t>Minimizzazione: </a:t>
            </a:r>
            <a:r>
              <a:rPr lang="it-IT" sz="2200" i="1" dirty="0" err="1" smtClean="0"/>
              <a:t>fminsearch</a:t>
            </a:r>
            <a:r>
              <a:rPr lang="it-IT" sz="2200" i="1" dirty="0" smtClean="0"/>
              <a:t>( )    </a:t>
            </a:r>
            <a:r>
              <a:rPr lang="it-IT" sz="2000" b="1" dirty="0" smtClean="0"/>
              <a:t>Algoritmo di </a:t>
            </a:r>
            <a:r>
              <a:rPr lang="it-IT" sz="2000" b="1" dirty="0" err="1" smtClean="0"/>
              <a:t>Nelder-Mead</a:t>
            </a:r>
            <a:endParaRPr lang="it-IT" sz="2000" i="1" dirty="0" smtClean="0"/>
          </a:p>
          <a:p>
            <a:endParaRPr lang="it-IT" sz="2400" b="1" dirty="0" smtClean="0"/>
          </a:p>
          <a:p>
            <a:r>
              <a:rPr lang="it-IT" sz="2400" b="1" dirty="0" smtClean="0"/>
              <a:t>Procedura 2</a:t>
            </a:r>
            <a:r>
              <a:rPr lang="it-IT" sz="2400" dirty="0" smtClean="0"/>
              <a:t> - </a:t>
            </a:r>
            <a:r>
              <a:rPr lang="it-IT" sz="2400" i="1" dirty="0" smtClean="0"/>
              <a:t>System</a:t>
            </a:r>
            <a:r>
              <a:rPr lang="it-IT" sz="2400" dirty="0" smtClean="0"/>
              <a:t> </a:t>
            </a:r>
            <a:r>
              <a:rPr lang="it-IT" sz="2400" i="1" dirty="0" err="1" smtClean="0"/>
              <a:t>Identification</a:t>
            </a:r>
            <a:r>
              <a:rPr lang="it-IT" sz="2400" i="1" dirty="0" smtClean="0"/>
              <a:t> Toolbox</a:t>
            </a:r>
          </a:p>
          <a:p>
            <a:pPr>
              <a:buFontTx/>
              <a:buNone/>
            </a:pPr>
            <a:r>
              <a:rPr lang="it-IT" sz="2200" dirty="0" smtClean="0"/>
              <a:t>Procedura per modelli  non-lineari a scatola grigia</a:t>
            </a:r>
          </a:p>
          <a:p>
            <a:pPr>
              <a:buFontTx/>
              <a:buNone/>
            </a:pPr>
            <a:r>
              <a:rPr lang="it-IT" sz="2200" dirty="0" smtClean="0"/>
              <a:t>Minimizzazione: </a:t>
            </a:r>
            <a:r>
              <a:rPr lang="it-IT" sz="2200" i="1" dirty="0" err="1" smtClean="0"/>
              <a:t>pem</a:t>
            </a:r>
            <a:r>
              <a:rPr lang="it-IT" sz="2200" i="1" dirty="0" smtClean="0"/>
              <a:t>( )     </a:t>
            </a:r>
            <a:r>
              <a:rPr lang="it-IT" sz="2000" b="1" dirty="0" smtClean="0"/>
              <a:t>Algoritmo a Minimi Quadrati con approccio 						</a:t>
            </a:r>
            <a:r>
              <a:rPr lang="it-IT" sz="2000" b="1" dirty="0" err="1" smtClean="0"/>
              <a:t>Trust-region</a:t>
            </a:r>
            <a:endParaRPr lang="it-IT" sz="2000" i="1" dirty="0" smtClean="0"/>
          </a:p>
          <a:p>
            <a:endParaRPr lang="it-IT" sz="2400"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5"/>
          <p:cNvSpPr txBox="1">
            <a:spLocks noChangeArrowheads="1"/>
          </p:cNvSpPr>
          <p:nvPr/>
        </p:nvSpPr>
        <p:spPr bwMode="auto">
          <a:xfrm>
            <a:off x="3238500" y="1785938"/>
            <a:ext cx="1785938" cy="3662362"/>
          </a:xfrm>
          <a:prstGeom prst="rect">
            <a:avLst/>
          </a:prstGeom>
          <a:noFill/>
          <a:ln w="9525">
            <a:noFill/>
            <a:miter lim="800000"/>
            <a:headEnd/>
            <a:tailEnd/>
          </a:ln>
        </p:spPr>
        <p:txBody>
          <a:bodyPr>
            <a:spAutoFit/>
          </a:bodyPr>
          <a:lstStyle/>
          <a:p>
            <a:pPr>
              <a:defRPr/>
            </a:pPr>
            <a:r>
              <a:rPr lang="it-IT" sz="1800" b="1" dirty="0"/>
              <a:t>Valvole manuali</a:t>
            </a:r>
          </a:p>
          <a:p>
            <a:pPr>
              <a:defRPr/>
            </a:pPr>
            <a:endParaRPr lang="it-IT" sz="1800" b="1" dirty="0"/>
          </a:p>
          <a:p>
            <a:pPr>
              <a:defRPr/>
            </a:pPr>
            <a:r>
              <a:rPr lang="it-IT" sz="2800" b="1" dirty="0"/>
              <a:t>Chiusa</a:t>
            </a:r>
          </a:p>
          <a:p>
            <a:pPr>
              <a:defRPr/>
            </a:pPr>
            <a:endParaRPr lang="it-IT" sz="1800" b="1" dirty="0"/>
          </a:p>
          <a:p>
            <a:pPr>
              <a:defRPr/>
            </a:pPr>
            <a:endParaRPr lang="it-IT" sz="1800" b="1" dirty="0"/>
          </a:p>
          <a:p>
            <a:pPr>
              <a:defRPr/>
            </a:pPr>
            <a:endParaRPr lang="it-IT" sz="1800" b="1" dirty="0"/>
          </a:p>
          <a:p>
            <a:pPr>
              <a:defRPr/>
            </a:pPr>
            <a:r>
              <a:rPr lang="it-IT" sz="2800" b="1" dirty="0"/>
              <a:t>Chiusa</a:t>
            </a:r>
          </a:p>
          <a:p>
            <a:pPr>
              <a:defRPr/>
            </a:pPr>
            <a:endParaRPr lang="it-IT" sz="4000" b="1" dirty="0"/>
          </a:p>
          <a:p>
            <a:pPr>
              <a:defRPr/>
            </a:pPr>
            <a:r>
              <a:rPr lang="it-IT" sz="2800" b="1" dirty="0">
                <a:solidFill>
                  <a:schemeClr val="tx1">
                    <a:lumMod val="95000"/>
                    <a:lumOff val="5000"/>
                  </a:schemeClr>
                </a:solidFill>
              </a:rPr>
              <a:t>Chiusa</a:t>
            </a:r>
          </a:p>
          <a:p>
            <a:pPr>
              <a:defRPr/>
            </a:pPr>
            <a:endParaRPr lang="it-IT" sz="1800" b="1" dirty="0"/>
          </a:p>
        </p:txBody>
      </p:sp>
      <p:sp>
        <p:nvSpPr>
          <p:cNvPr id="25" name="Text Box 15"/>
          <p:cNvSpPr txBox="1">
            <a:spLocks noChangeArrowheads="1"/>
          </p:cNvSpPr>
          <p:nvPr/>
        </p:nvSpPr>
        <p:spPr bwMode="auto">
          <a:xfrm>
            <a:off x="3238500" y="1785938"/>
            <a:ext cx="1785938" cy="3662362"/>
          </a:xfrm>
          <a:prstGeom prst="rect">
            <a:avLst/>
          </a:prstGeom>
          <a:noFill/>
          <a:ln w="9525">
            <a:noFill/>
            <a:miter lim="800000"/>
            <a:headEnd/>
            <a:tailEnd/>
          </a:ln>
        </p:spPr>
        <p:txBody>
          <a:bodyPr>
            <a:spAutoFit/>
          </a:bodyPr>
          <a:lstStyle/>
          <a:p>
            <a:r>
              <a:rPr lang="it-IT" sz="1800" b="1"/>
              <a:t>Valvole manuali</a:t>
            </a:r>
          </a:p>
          <a:p>
            <a:endParaRPr lang="it-IT" sz="1800" b="1"/>
          </a:p>
          <a:p>
            <a:r>
              <a:rPr lang="it-IT" sz="2800" b="1"/>
              <a:t>Chiusa</a:t>
            </a:r>
          </a:p>
          <a:p>
            <a:endParaRPr lang="it-IT" sz="1800" b="1"/>
          </a:p>
          <a:p>
            <a:endParaRPr lang="it-IT" sz="1800" b="1"/>
          </a:p>
          <a:p>
            <a:endParaRPr lang="it-IT" sz="1800" b="1"/>
          </a:p>
          <a:p>
            <a:r>
              <a:rPr lang="it-IT" sz="2800" b="1">
                <a:solidFill>
                  <a:srgbClr val="FF0000"/>
                </a:solidFill>
              </a:rPr>
              <a:t>Aperta</a:t>
            </a:r>
          </a:p>
          <a:p>
            <a:endParaRPr lang="it-IT" sz="4000" b="1"/>
          </a:p>
          <a:p>
            <a:r>
              <a:rPr lang="it-IT" sz="2800" b="1"/>
              <a:t>Chiusa</a:t>
            </a:r>
          </a:p>
          <a:p>
            <a:endParaRPr lang="it-IT" sz="1800" b="1"/>
          </a:p>
        </p:txBody>
      </p:sp>
      <p:sp>
        <p:nvSpPr>
          <p:cNvPr id="23" name="Text Box 15"/>
          <p:cNvSpPr txBox="1">
            <a:spLocks noChangeArrowheads="1"/>
          </p:cNvSpPr>
          <p:nvPr/>
        </p:nvSpPr>
        <p:spPr bwMode="auto">
          <a:xfrm>
            <a:off x="3238500" y="1785938"/>
            <a:ext cx="1785938" cy="3662362"/>
          </a:xfrm>
          <a:prstGeom prst="rect">
            <a:avLst/>
          </a:prstGeom>
          <a:noFill/>
          <a:ln w="9525">
            <a:solidFill>
              <a:schemeClr val="bg1"/>
            </a:solidFill>
            <a:miter lim="800000"/>
            <a:headEnd/>
            <a:tailEnd/>
          </a:ln>
        </p:spPr>
        <p:txBody>
          <a:bodyPr>
            <a:spAutoFit/>
          </a:bodyPr>
          <a:lstStyle/>
          <a:p>
            <a:r>
              <a:rPr lang="it-IT" sz="1800" b="1"/>
              <a:t>Valvole manuali</a:t>
            </a:r>
          </a:p>
          <a:p>
            <a:endParaRPr lang="it-IT" sz="1800" b="1"/>
          </a:p>
          <a:p>
            <a:r>
              <a:rPr lang="it-IT" sz="2800" b="1">
                <a:solidFill>
                  <a:srgbClr val="FF0000"/>
                </a:solidFill>
              </a:rPr>
              <a:t>Aperta</a:t>
            </a:r>
          </a:p>
          <a:p>
            <a:endParaRPr lang="it-IT" sz="1800" b="1"/>
          </a:p>
          <a:p>
            <a:endParaRPr lang="it-IT" sz="1800" b="1"/>
          </a:p>
          <a:p>
            <a:endParaRPr lang="it-IT" sz="1800" b="1"/>
          </a:p>
          <a:p>
            <a:r>
              <a:rPr lang="it-IT" sz="2800" b="1"/>
              <a:t>Chiusa</a:t>
            </a:r>
          </a:p>
          <a:p>
            <a:endParaRPr lang="it-IT" sz="4000" b="1"/>
          </a:p>
          <a:p>
            <a:r>
              <a:rPr lang="it-IT" sz="2800" b="1"/>
              <a:t>Chiusa</a:t>
            </a:r>
          </a:p>
          <a:p>
            <a:endParaRPr lang="it-IT" sz="1800" b="1"/>
          </a:p>
        </p:txBody>
      </p:sp>
      <p:sp>
        <p:nvSpPr>
          <p:cNvPr id="27" name="Text Box 15"/>
          <p:cNvSpPr txBox="1">
            <a:spLocks noChangeArrowheads="1"/>
          </p:cNvSpPr>
          <p:nvPr/>
        </p:nvSpPr>
        <p:spPr bwMode="auto">
          <a:xfrm>
            <a:off x="5756286" y="1712889"/>
            <a:ext cx="2571750" cy="923925"/>
          </a:xfrm>
          <a:prstGeom prst="rect">
            <a:avLst/>
          </a:prstGeom>
          <a:noFill/>
          <a:ln w="9525">
            <a:noFill/>
            <a:miter lim="800000"/>
            <a:headEnd/>
            <a:tailEnd/>
          </a:ln>
        </p:spPr>
        <p:txBody>
          <a:bodyPr>
            <a:spAutoFit/>
          </a:bodyPr>
          <a:lstStyle/>
          <a:p>
            <a:r>
              <a:rPr lang="it-IT" sz="3600" b="1"/>
              <a:t>Modo M</a:t>
            </a:r>
            <a:r>
              <a:rPr lang="it-IT" sz="3600" b="1" i="1" baseline="-25000"/>
              <a:t>3</a:t>
            </a:r>
            <a:endParaRPr lang="it-IT" sz="3600" b="1"/>
          </a:p>
          <a:p>
            <a:endParaRPr lang="it-IT" sz="1800" b="1"/>
          </a:p>
        </p:txBody>
      </p:sp>
      <p:sp>
        <p:nvSpPr>
          <p:cNvPr id="28" name="Text Box 15"/>
          <p:cNvSpPr txBox="1">
            <a:spLocks noChangeArrowheads="1"/>
          </p:cNvSpPr>
          <p:nvPr/>
        </p:nvSpPr>
        <p:spPr bwMode="auto">
          <a:xfrm>
            <a:off x="3238500" y="1785938"/>
            <a:ext cx="1785938" cy="3662362"/>
          </a:xfrm>
          <a:prstGeom prst="rect">
            <a:avLst/>
          </a:prstGeom>
          <a:noFill/>
          <a:ln w="9525">
            <a:noFill/>
            <a:miter lim="800000"/>
            <a:headEnd/>
            <a:tailEnd/>
          </a:ln>
        </p:spPr>
        <p:txBody>
          <a:bodyPr>
            <a:spAutoFit/>
          </a:bodyPr>
          <a:lstStyle/>
          <a:p>
            <a:r>
              <a:rPr lang="it-IT" sz="1800" b="1" dirty="0"/>
              <a:t>Valvole manuali</a:t>
            </a:r>
          </a:p>
          <a:p>
            <a:endParaRPr lang="it-IT" sz="1800" b="1" dirty="0"/>
          </a:p>
          <a:p>
            <a:r>
              <a:rPr lang="it-IT" sz="2800" b="1" dirty="0"/>
              <a:t>Chiusa</a:t>
            </a:r>
          </a:p>
          <a:p>
            <a:endParaRPr lang="it-IT" sz="1800" b="1" dirty="0"/>
          </a:p>
          <a:p>
            <a:endParaRPr lang="it-IT" sz="1800" b="1" dirty="0"/>
          </a:p>
          <a:p>
            <a:endParaRPr lang="it-IT" sz="1800" b="1" dirty="0"/>
          </a:p>
          <a:p>
            <a:r>
              <a:rPr lang="it-IT" sz="2800" b="1" dirty="0"/>
              <a:t>Chiusa</a:t>
            </a:r>
          </a:p>
          <a:p>
            <a:endParaRPr lang="it-IT" sz="4000" b="1" dirty="0"/>
          </a:p>
          <a:p>
            <a:r>
              <a:rPr lang="it-IT" sz="2800" b="1" dirty="0">
                <a:solidFill>
                  <a:srgbClr val="FF0000"/>
                </a:solidFill>
              </a:rPr>
              <a:t>Aperta</a:t>
            </a:r>
          </a:p>
          <a:p>
            <a:endParaRPr lang="it-IT" sz="1800" b="1" dirty="0"/>
          </a:p>
        </p:txBody>
      </p:sp>
      <p:pic>
        <p:nvPicPr>
          <p:cNvPr id="13319" name="Picture 3" descr="nuovapagina02image"/>
          <p:cNvPicPr>
            <a:picLocks noChangeAspect="1" noChangeArrowheads="1"/>
          </p:cNvPicPr>
          <p:nvPr/>
        </p:nvPicPr>
        <p:blipFill>
          <a:blip r:embed="rId3"/>
          <a:srcRect/>
          <a:stretch>
            <a:fillRect/>
          </a:stretch>
        </p:blipFill>
        <p:spPr bwMode="auto">
          <a:xfrm>
            <a:off x="563563" y="252413"/>
            <a:ext cx="714375" cy="714375"/>
          </a:xfrm>
          <a:prstGeom prst="rect">
            <a:avLst/>
          </a:prstGeom>
          <a:noFill/>
          <a:ln w="9525">
            <a:noFill/>
            <a:miter lim="800000"/>
            <a:headEnd/>
            <a:tailEnd/>
          </a:ln>
        </p:spPr>
      </p:pic>
      <p:pic>
        <p:nvPicPr>
          <p:cNvPr id="13320" name="Picture 4" descr="logo"/>
          <p:cNvPicPr>
            <a:picLocks noChangeAspect="1" noChangeArrowheads="1"/>
          </p:cNvPicPr>
          <p:nvPr/>
        </p:nvPicPr>
        <p:blipFill>
          <a:blip r:embed="rId4"/>
          <a:srcRect/>
          <a:stretch>
            <a:fillRect/>
          </a:stretch>
        </p:blipFill>
        <p:spPr bwMode="auto">
          <a:xfrm>
            <a:off x="8534400" y="388938"/>
            <a:ext cx="838200" cy="441325"/>
          </a:xfrm>
          <a:prstGeom prst="rect">
            <a:avLst/>
          </a:prstGeom>
          <a:noFill/>
          <a:ln w="9525">
            <a:noFill/>
            <a:miter lim="800000"/>
            <a:headEnd/>
            <a:tailEnd/>
          </a:ln>
        </p:spPr>
      </p:pic>
      <p:sp>
        <p:nvSpPr>
          <p:cNvPr id="13321"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13322"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13323"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13324" name="Segnaposto data 3"/>
          <p:cNvSpPr>
            <a:spLocks noGrp="1"/>
          </p:cNvSpPr>
          <p:nvPr>
            <p:ph type="dt" sz="quarter" idx="10"/>
          </p:nvPr>
        </p:nvSpPr>
        <p:spPr>
          <a:noFill/>
        </p:spPr>
        <p:txBody>
          <a:bodyPr/>
          <a:lstStyle/>
          <a:p>
            <a:r>
              <a:rPr lang="it-IT" smtClean="0"/>
              <a:t>24 Febbraio 2009</a:t>
            </a:r>
          </a:p>
        </p:txBody>
      </p:sp>
      <p:sp>
        <p:nvSpPr>
          <p:cNvPr id="13325" name="Segnaposto piè di pagina 4"/>
          <p:cNvSpPr>
            <a:spLocks noGrp="1"/>
          </p:cNvSpPr>
          <p:nvPr>
            <p:ph type="ftr" sz="quarter" idx="11"/>
          </p:nvPr>
        </p:nvSpPr>
        <p:spPr>
          <a:noFill/>
        </p:spPr>
        <p:txBody>
          <a:bodyPr/>
          <a:lstStyle/>
          <a:p>
            <a:r>
              <a:rPr lang="it-IT" smtClean="0"/>
              <a:t>Stefano Salis</a:t>
            </a:r>
          </a:p>
        </p:txBody>
      </p:sp>
      <p:sp>
        <p:nvSpPr>
          <p:cNvPr id="13326" name="Segnaposto numero diapositiva 5"/>
          <p:cNvSpPr>
            <a:spLocks noGrp="1"/>
          </p:cNvSpPr>
          <p:nvPr>
            <p:ph type="sldNum" sz="quarter" idx="12"/>
          </p:nvPr>
        </p:nvSpPr>
        <p:spPr>
          <a:noFill/>
        </p:spPr>
        <p:txBody>
          <a:bodyPr/>
          <a:lstStyle/>
          <a:p>
            <a:fld id="{A7AB1237-C1B1-4580-88FB-BA0E36E97101}" type="slidenum">
              <a:rPr lang="it-IT" smtClean="0"/>
              <a:pPr/>
              <a:t>11</a:t>
            </a:fld>
            <a:endParaRPr lang="it-IT" smtClean="0"/>
          </a:p>
        </p:txBody>
      </p:sp>
      <p:sp>
        <p:nvSpPr>
          <p:cNvPr id="13327" name="Text Box 8"/>
          <p:cNvSpPr txBox="1">
            <a:spLocks noChangeArrowheads="1"/>
          </p:cNvSpPr>
          <p:nvPr/>
        </p:nvSpPr>
        <p:spPr bwMode="auto">
          <a:xfrm>
            <a:off x="2524125" y="1214438"/>
            <a:ext cx="5262563" cy="523875"/>
          </a:xfrm>
          <a:prstGeom prst="rect">
            <a:avLst/>
          </a:prstGeom>
          <a:noFill/>
          <a:ln w="9525">
            <a:noFill/>
            <a:miter lim="800000"/>
            <a:headEnd/>
            <a:tailEnd/>
          </a:ln>
        </p:spPr>
        <p:txBody>
          <a:bodyPr wrap="none">
            <a:spAutoFit/>
          </a:bodyPr>
          <a:lstStyle/>
          <a:p>
            <a:pPr algn="ctr"/>
            <a:r>
              <a:rPr lang="it-IT" sz="2800" dirty="0"/>
              <a:t>Modi di funzionamento del sistema</a:t>
            </a:r>
          </a:p>
        </p:txBody>
      </p:sp>
      <p:pic>
        <p:nvPicPr>
          <p:cNvPr id="13328" name="Picture 9" descr="golem2"/>
          <p:cNvPicPr>
            <a:picLocks noChangeAspect="1" noChangeArrowheads="1"/>
          </p:cNvPicPr>
          <p:nvPr/>
        </p:nvPicPr>
        <p:blipFill>
          <a:blip r:embed="rId5"/>
          <a:srcRect/>
          <a:stretch>
            <a:fillRect/>
          </a:stretch>
        </p:blipFill>
        <p:spPr bwMode="auto">
          <a:xfrm>
            <a:off x="0" y="1357313"/>
            <a:ext cx="2595563" cy="4797425"/>
          </a:xfrm>
          <a:prstGeom prst="rect">
            <a:avLst/>
          </a:prstGeom>
          <a:noFill/>
          <a:ln w="9525">
            <a:solidFill>
              <a:schemeClr val="bg1"/>
            </a:solidFill>
            <a:miter lim="800000"/>
            <a:headEnd/>
            <a:tailEnd/>
          </a:ln>
        </p:spPr>
      </p:pic>
      <p:sp>
        <p:nvSpPr>
          <p:cNvPr id="18" name="Line 11"/>
          <p:cNvSpPr>
            <a:spLocks noChangeShapeType="1"/>
          </p:cNvSpPr>
          <p:nvPr/>
        </p:nvSpPr>
        <p:spPr bwMode="auto">
          <a:xfrm rot="120000" flipH="1">
            <a:off x="1022350" y="2590800"/>
            <a:ext cx="2217738" cy="46038"/>
          </a:xfrm>
          <a:prstGeom prst="line">
            <a:avLst/>
          </a:prstGeom>
          <a:noFill/>
          <a:ln w="47625">
            <a:solidFill>
              <a:schemeClr val="accent1"/>
            </a:solidFill>
            <a:round/>
            <a:headEnd/>
            <a:tailEnd type="triangle" w="med" len="med"/>
          </a:ln>
        </p:spPr>
        <p:txBody>
          <a:bodyPr/>
          <a:lstStyle/>
          <a:p>
            <a:endParaRPr lang="it-IT"/>
          </a:p>
        </p:txBody>
      </p:sp>
      <p:sp>
        <p:nvSpPr>
          <p:cNvPr id="19" name="Line 11"/>
          <p:cNvSpPr>
            <a:spLocks noChangeShapeType="1"/>
          </p:cNvSpPr>
          <p:nvPr/>
        </p:nvSpPr>
        <p:spPr bwMode="auto">
          <a:xfrm rot="120000" flipH="1">
            <a:off x="1952625" y="3808413"/>
            <a:ext cx="1285875" cy="46037"/>
          </a:xfrm>
          <a:prstGeom prst="line">
            <a:avLst/>
          </a:prstGeom>
          <a:noFill/>
          <a:ln w="47625">
            <a:solidFill>
              <a:schemeClr val="accent1"/>
            </a:solidFill>
            <a:round/>
            <a:headEnd/>
            <a:tailEnd type="triangle" w="med" len="med"/>
          </a:ln>
        </p:spPr>
        <p:txBody>
          <a:bodyPr/>
          <a:lstStyle/>
          <a:p>
            <a:endParaRPr lang="it-IT"/>
          </a:p>
        </p:txBody>
      </p:sp>
      <p:sp>
        <p:nvSpPr>
          <p:cNvPr id="20" name="Line 11"/>
          <p:cNvSpPr>
            <a:spLocks noChangeShapeType="1"/>
          </p:cNvSpPr>
          <p:nvPr/>
        </p:nvSpPr>
        <p:spPr bwMode="auto">
          <a:xfrm rot="120000" flipH="1">
            <a:off x="1238250" y="4892675"/>
            <a:ext cx="2000250" cy="46038"/>
          </a:xfrm>
          <a:prstGeom prst="line">
            <a:avLst/>
          </a:prstGeom>
          <a:noFill/>
          <a:ln w="47625">
            <a:solidFill>
              <a:schemeClr val="accent1"/>
            </a:solidFill>
            <a:round/>
            <a:headEnd/>
            <a:tailEnd type="triangle" w="med" len="med"/>
          </a:ln>
        </p:spPr>
        <p:txBody>
          <a:bodyPr/>
          <a:lstStyle/>
          <a:p>
            <a:endParaRPr lang="it-IT"/>
          </a:p>
        </p:txBody>
      </p:sp>
      <p:sp>
        <p:nvSpPr>
          <p:cNvPr id="22" name="Text Box 15"/>
          <p:cNvSpPr txBox="1">
            <a:spLocks noChangeArrowheads="1"/>
          </p:cNvSpPr>
          <p:nvPr/>
        </p:nvSpPr>
        <p:spPr bwMode="auto">
          <a:xfrm>
            <a:off x="5756286" y="1712889"/>
            <a:ext cx="2571750" cy="923925"/>
          </a:xfrm>
          <a:prstGeom prst="rect">
            <a:avLst/>
          </a:prstGeom>
          <a:noFill/>
          <a:ln w="9525">
            <a:noFill/>
            <a:miter lim="800000"/>
            <a:headEnd/>
            <a:tailEnd/>
          </a:ln>
        </p:spPr>
        <p:txBody>
          <a:bodyPr>
            <a:spAutoFit/>
          </a:bodyPr>
          <a:lstStyle/>
          <a:p>
            <a:r>
              <a:rPr lang="it-IT" sz="3600" b="1"/>
              <a:t>Modo M</a:t>
            </a:r>
            <a:r>
              <a:rPr lang="it-IT" sz="3600" b="1" i="1" baseline="-25000"/>
              <a:t>0</a:t>
            </a:r>
            <a:endParaRPr lang="it-IT" sz="3600" b="1"/>
          </a:p>
          <a:p>
            <a:endParaRPr lang="it-IT" sz="1800" b="1"/>
          </a:p>
        </p:txBody>
      </p:sp>
      <p:sp>
        <p:nvSpPr>
          <p:cNvPr id="24" name="Text Box 15"/>
          <p:cNvSpPr txBox="1">
            <a:spLocks noChangeArrowheads="1"/>
          </p:cNvSpPr>
          <p:nvPr/>
        </p:nvSpPr>
        <p:spPr bwMode="auto">
          <a:xfrm>
            <a:off x="5756286" y="1712889"/>
            <a:ext cx="2571750" cy="923925"/>
          </a:xfrm>
          <a:prstGeom prst="rect">
            <a:avLst/>
          </a:prstGeom>
          <a:noFill/>
          <a:ln w="9525">
            <a:noFill/>
            <a:miter lim="800000"/>
            <a:headEnd/>
            <a:tailEnd/>
          </a:ln>
        </p:spPr>
        <p:txBody>
          <a:bodyPr>
            <a:spAutoFit/>
          </a:bodyPr>
          <a:lstStyle/>
          <a:p>
            <a:r>
              <a:rPr lang="it-IT" sz="3600" b="1" dirty="0"/>
              <a:t>Modo M</a:t>
            </a:r>
            <a:r>
              <a:rPr lang="it-IT" sz="3600" b="1" i="1" baseline="-25000" dirty="0"/>
              <a:t>1</a:t>
            </a:r>
            <a:endParaRPr lang="it-IT" sz="3600" b="1" dirty="0"/>
          </a:p>
          <a:p>
            <a:endParaRPr lang="it-IT" sz="1800" b="1" dirty="0"/>
          </a:p>
        </p:txBody>
      </p:sp>
      <p:sp>
        <p:nvSpPr>
          <p:cNvPr id="26" name="Text Box 15"/>
          <p:cNvSpPr txBox="1">
            <a:spLocks noChangeArrowheads="1"/>
          </p:cNvSpPr>
          <p:nvPr/>
        </p:nvSpPr>
        <p:spPr bwMode="auto">
          <a:xfrm>
            <a:off x="5756286" y="1712889"/>
            <a:ext cx="2571750" cy="923925"/>
          </a:xfrm>
          <a:prstGeom prst="rect">
            <a:avLst/>
          </a:prstGeom>
          <a:noFill/>
          <a:ln w="9525">
            <a:noFill/>
            <a:miter lim="800000"/>
            <a:headEnd/>
            <a:tailEnd/>
          </a:ln>
        </p:spPr>
        <p:txBody>
          <a:bodyPr>
            <a:spAutoFit/>
          </a:bodyPr>
          <a:lstStyle/>
          <a:p>
            <a:r>
              <a:rPr lang="it-IT" sz="3600" b="1" dirty="0"/>
              <a:t>Modo M</a:t>
            </a:r>
            <a:r>
              <a:rPr lang="it-IT" sz="3600" b="1" i="1" baseline="-25000" dirty="0"/>
              <a:t>2</a:t>
            </a:r>
            <a:endParaRPr lang="it-IT" sz="3600" b="1" dirty="0"/>
          </a:p>
          <a:p>
            <a:endParaRPr lang="it-IT" sz="1800" b="1" dirty="0"/>
          </a:p>
        </p:txBody>
      </p:sp>
      <p:pic>
        <p:nvPicPr>
          <p:cNvPr id="29" name="Immagine 28" descr="diagstati.jpg"/>
          <p:cNvPicPr>
            <a:picLocks noChangeAspect="1"/>
          </p:cNvPicPr>
          <p:nvPr/>
        </p:nvPicPr>
        <p:blipFill>
          <a:blip r:embed="rId6"/>
          <a:stretch>
            <a:fillRect/>
          </a:stretch>
        </p:blipFill>
        <p:spPr>
          <a:xfrm>
            <a:off x="5172078" y="2552688"/>
            <a:ext cx="3725878" cy="3247134"/>
          </a:xfrm>
          <a:prstGeom prst="rect">
            <a:avLst/>
          </a:prstGeom>
        </p:spPr>
      </p:pic>
      <p:sp>
        <p:nvSpPr>
          <p:cNvPr id="30" name="Ovale 29"/>
          <p:cNvSpPr/>
          <p:nvPr/>
        </p:nvSpPr>
        <p:spPr>
          <a:xfrm>
            <a:off x="5427669" y="2844792"/>
            <a:ext cx="803286" cy="803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7837527" y="2844792"/>
            <a:ext cx="803286" cy="803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7837527" y="4706955"/>
            <a:ext cx="803286" cy="8397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5427669" y="4706955"/>
            <a:ext cx="803286" cy="8397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9" presetClass="emph" presetSubtype="0" grpId="0" nodeType="withEffect">
                                  <p:stCondLst>
                                    <p:cond delay="0"/>
                                  </p:stCondLst>
                                  <p:childTnLst>
                                    <p:set>
                                      <p:cBhvr rctx="PPT">
                                        <p:cTn id="12" dur="indefinite"/>
                                        <p:tgtEl>
                                          <p:spTgt spid="30"/>
                                        </p:tgtEl>
                                        <p:attrNameLst>
                                          <p:attrName>style.opacity</p:attrName>
                                        </p:attrNameLst>
                                      </p:cBhvr>
                                      <p:to>
                                        <p:strVal val="0.25"/>
                                      </p:to>
                                    </p:set>
                                    <p:animEffect filter="image" prLst="opacity: 0.25">
                                      <p:cBhvr rctx="IE">
                                        <p:cTn id="13" dur="indefinite"/>
                                        <p:tgtEl>
                                          <p:spTgt spid="3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grpId="2"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9" presetClass="emph" presetSubtype="0" grpId="0" nodeType="withEffect">
                                  <p:stCondLst>
                                    <p:cond delay="0"/>
                                  </p:stCondLst>
                                  <p:childTnLst>
                                    <p:set>
                                      <p:cBhvr rctx="PPT">
                                        <p:cTn id="29" dur="indefinite"/>
                                        <p:tgtEl>
                                          <p:spTgt spid="31"/>
                                        </p:tgtEl>
                                        <p:attrNameLst>
                                          <p:attrName>style.opacity</p:attrName>
                                        </p:attrNameLst>
                                      </p:cBhvr>
                                      <p:to>
                                        <p:strVal val="0.25"/>
                                      </p:to>
                                    </p:set>
                                    <p:animEffect filter="image" prLst="opacity: 0.25">
                                      <p:cBhvr rctx="IE">
                                        <p:cTn id="30" dur="indefinite"/>
                                        <p:tgtEl>
                                          <p:spTgt spid="31"/>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9" presetClass="emph" presetSubtype="0" grpId="0" nodeType="withEffect">
                                  <p:stCondLst>
                                    <p:cond delay="0"/>
                                  </p:stCondLst>
                                  <p:childTnLst>
                                    <p:set>
                                      <p:cBhvr rctx="PPT">
                                        <p:cTn id="46" dur="indefinite"/>
                                        <p:tgtEl>
                                          <p:spTgt spid="32"/>
                                        </p:tgtEl>
                                        <p:attrNameLst>
                                          <p:attrName>style.opacity</p:attrName>
                                        </p:attrNameLst>
                                      </p:cBhvr>
                                      <p:to>
                                        <p:strVal val="0.25"/>
                                      </p:to>
                                    </p:set>
                                    <p:animEffect filter="image" prLst="opacity: 0.25">
                                      <p:cBhvr rctx="IE">
                                        <p:cTn id="47" dur="indefinite"/>
                                        <p:tgtEl>
                                          <p:spTgt spid="32"/>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23"/>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1"/>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par>
                                <p:cTn id="60" presetID="1" presetClass="exit" presetSubtype="0" fill="hold" grpId="1" nodeType="withEffect">
                                  <p:stCondLst>
                                    <p:cond delay="0"/>
                                  </p:stCondLst>
                                  <p:childTnLst>
                                    <p:set>
                                      <p:cBhvr>
                                        <p:cTn id="61" dur="1" fill="hold">
                                          <p:stCondLst>
                                            <p:cond delay="0"/>
                                          </p:stCondLst>
                                        </p:cTn>
                                        <p:tgtEl>
                                          <p:spTgt spid="25"/>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6"/>
                                        </p:tgtEl>
                                        <p:attrNameLst>
                                          <p:attrName>style.visibility</p:attrName>
                                        </p:attrNameLst>
                                      </p:cBhvr>
                                      <p:to>
                                        <p:strVal val="hidden"/>
                                      </p:to>
                                    </p:set>
                                  </p:childTnLst>
                                </p:cTn>
                              </p:par>
                              <p:par>
                                <p:cTn id="64" presetID="1" presetClass="entr" presetSubtype="0" fill="hold" grpId="1" nodeType="with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par>
                                <p:cTn id="66" presetID="9" presetClass="emph" presetSubtype="0" grpId="0" nodeType="withEffect">
                                  <p:stCondLst>
                                    <p:cond delay="0"/>
                                  </p:stCondLst>
                                  <p:childTnLst>
                                    <p:set>
                                      <p:cBhvr rctx="PPT">
                                        <p:cTn id="67" dur="indefinite"/>
                                        <p:tgtEl>
                                          <p:spTgt spid="33"/>
                                        </p:tgtEl>
                                        <p:attrNameLst>
                                          <p:attrName>style.opacity</p:attrName>
                                        </p:attrNameLst>
                                      </p:cBhvr>
                                      <p:to>
                                        <p:strVal val="0.25"/>
                                      </p:to>
                                    </p:set>
                                    <p:animEffect filter="image" prLst="opacity: 0.25">
                                      <p:cBhvr rctx="IE">
                                        <p:cTn id="68" dur="indefinite"/>
                                        <p:tgtEl>
                                          <p:spTgt spid="33"/>
                                        </p:tgtEl>
                                      </p:cBhvr>
                                    </p:animEffect>
                                  </p:childTnLst>
                                </p:cTn>
                              </p:par>
                              <p:par>
                                <p:cTn id="69" presetID="1" presetClass="exit" presetSubtype="0" fill="hold" grpId="1" nodeType="withEffect">
                                  <p:stCondLst>
                                    <p:cond delay="0"/>
                                  </p:stCondLst>
                                  <p:childTnLst>
                                    <p:set>
                                      <p:cBhvr>
                                        <p:cTn id="7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5" grpId="0"/>
      <p:bldP spid="25" grpId="1"/>
      <p:bldP spid="23" grpId="0" animBg="1"/>
      <p:bldP spid="23" grpId="1" animBg="1"/>
      <p:bldP spid="27" grpId="0"/>
      <p:bldP spid="28" grpId="0"/>
      <p:bldP spid="18" grpId="0" animBg="1"/>
      <p:bldP spid="19" grpId="0" animBg="1"/>
      <p:bldP spid="20" grpId="0" animBg="1"/>
      <p:bldP spid="22" grpId="0"/>
      <p:bldP spid="22" grpId="1"/>
      <p:bldP spid="24" grpId="0"/>
      <p:bldP spid="24" grpId="1"/>
      <p:bldP spid="26" grpId="0"/>
      <p:bldP spid="26" grpId="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descr="L3ultimo.jpg"/>
          <p:cNvPicPr>
            <a:picLocks noChangeAspect="1"/>
          </p:cNvPicPr>
          <p:nvPr/>
        </p:nvPicPr>
        <p:blipFill>
          <a:blip r:embed="rId3"/>
          <a:stretch>
            <a:fillRect/>
          </a:stretch>
        </p:blipFill>
        <p:spPr bwMode="auto">
          <a:xfrm>
            <a:off x="2119313" y="1384272"/>
            <a:ext cx="7786687" cy="4819716"/>
          </a:xfrm>
          <a:prstGeom prst="rect">
            <a:avLst/>
          </a:prstGeom>
          <a:noFill/>
          <a:ln w="9525">
            <a:noFill/>
            <a:miter lim="800000"/>
            <a:headEnd/>
            <a:tailEnd/>
          </a:ln>
        </p:spPr>
      </p:pic>
      <p:pic>
        <p:nvPicPr>
          <p:cNvPr id="24" name="Immagine 23" descr="L1ultimo.jpg"/>
          <p:cNvPicPr>
            <a:picLocks noChangeAspect="1"/>
          </p:cNvPicPr>
          <p:nvPr/>
        </p:nvPicPr>
        <p:blipFill>
          <a:blip r:embed="rId4"/>
          <a:srcRect/>
          <a:stretch>
            <a:fillRect/>
          </a:stretch>
        </p:blipFill>
        <p:spPr bwMode="auto">
          <a:xfrm>
            <a:off x="2100263" y="1357313"/>
            <a:ext cx="7805737" cy="4857750"/>
          </a:xfrm>
          <a:prstGeom prst="rect">
            <a:avLst/>
          </a:prstGeom>
          <a:noFill/>
          <a:ln w="9525">
            <a:noFill/>
            <a:miter lim="800000"/>
            <a:headEnd/>
            <a:tailEnd/>
          </a:ln>
        </p:spPr>
      </p:pic>
      <p:pic>
        <p:nvPicPr>
          <p:cNvPr id="28" name="Immagine 27" descr="L2ultimo.jpg"/>
          <p:cNvPicPr>
            <a:picLocks noChangeAspect="1"/>
          </p:cNvPicPr>
          <p:nvPr/>
        </p:nvPicPr>
        <p:blipFill>
          <a:blip r:embed="rId5"/>
          <a:stretch>
            <a:fillRect/>
          </a:stretch>
        </p:blipFill>
        <p:spPr bwMode="auto">
          <a:xfrm>
            <a:off x="2119313" y="1384272"/>
            <a:ext cx="7786687" cy="4819716"/>
          </a:xfrm>
          <a:prstGeom prst="rect">
            <a:avLst/>
          </a:prstGeom>
          <a:noFill/>
          <a:ln w="9525">
            <a:noFill/>
            <a:miter lim="800000"/>
            <a:headEnd/>
            <a:tailEnd/>
          </a:ln>
        </p:spPr>
      </p:pic>
      <p:pic>
        <p:nvPicPr>
          <p:cNvPr id="10245" name="Picture 9" descr="golem2"/>
          <p:cNvPicPr>
            <a:picLocks noChangeAspect="1" noChangeArrowheads="1"/>
          </p:cNvPicPr>
          <p:nvPr/>
        </p:nvPicPr>
        <p:blipFill>
          <a:blip r:embed="rId6"/>
          <a:srcRect/>
          <a:stretch>
            <a:fillRect/>
          </a:stretch>
        </p:blipFill>
        <p:spPr bwMode="auto">
          <a:xfrm>
            <a:off x="0" y="1357313"/>
            <a:ext cx="2595563" cy="4797425"/>
          </a:xfrm>
          <a:prstGeom prst="rect">
            <a:avLst/>
          </a:prstGeom>
          <a:noFill/>
          <a:ln w="9525">
            <a:solidFill>
              <a:schemeClr val="bg1"/>
            </a:solidFill>
            <a:miter lim="800000"/>
            <a:headEnd/>
            <a:tailEnd/>
          </a:ln>
        </p:spPr>
      </p:pic>
      <p:pic>
        <p:nvPicPr>
          <p:cNvPr id="10246" name="Picture 3" descr="nuovapagina02image"/>
          <p:cNvPicPr>
            <a:picLocks noChangeAspect="1" noChangeArrowheads="1"/>
          </p:cNvPicPr>
          <p:nvPr/>
        </p:nvPicPr>
        <p:blipFill>
          <a:blip r:embed="rId7"/>
          <a:srcRect/>
          <a:stretch>
            <a:fillRect/>
          </a:stretch>
        </p:blipFill>
        <p:spPr bwMode="auto">
          <a:xfrm>
            <a:off x="563563" y="252413"/>
            <a:ext cx="714375" cy="714375"/>
          </a:xfrm>
          <a:prstGeom prst="rect">
            <a:avLst/>
          </a:prstGeom>
          <a:noFill/>
          <a:ln w="9525">
            <a:noFill/>
            <a:miter lim="800000"/>
            <a:headEnd/>
            <a:tailEnd/>
          </a:ln>
        </p:spPr>
      </p:pic>
      <p:pic>
        <p:nvPicPr>
          <p:cNvPr id="10247" name="Picture 4" descr="logo"/>
          <p:cNvPicPr>
            <a:picLocks noChangeAspect="1" noChangeArrowheads="1"/>
          </p:cNvPicPr>
          <p:nvPr/>
        </p:nvPicPr>
        <p:blipFill>
          <a:blip r:embed="rId8"/>
          <a:srcRect/>
          <a:stretch>
            <a:fillRect/>
          </a:stretch>
        </p:blipFill>
        <p:spPr bwMode="auto">
          <a:xfrm>
            <a:off x="8534400" y="388938"/>
            <a:ext cx="838200" cy="441325"/>
          </a:xfrm>
          <a:prstGeom prst="rect">
            <a:avLst/>
          </a:prstGeom>
          <a:noFill/>
          <a:ln w="9525">
            <a:noFill/>
            <a:miter lim="800000"/>
            <a:headEnd/>
            <a:tailEnd/>
          </a:ln>
        </p:spPr>
      </p:pic>
      <p:sp>
        <p:nvSpPr>
          <p:cNvPr id="10248"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10249"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10250"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10251" name="Segnaposto data 3"/>
          <p:cNvSpPr>
            <a:spLocks noGrp="1"/>
          </p:cNvSpPr>
          <p:nvPr>
            <p:ph type="dt" sz="quarter" idx="10"/>
          </p:nvPr>
        </p:nvSpPr>
        <p:spPr>
          <a:noFill/>
        </p:spPr>
        <p:txBody>
          <a:bodyPr/>
          <a:lstStyle/>
          <a:p>
            <a:r>
              <a:rPr lang="it-IT" smtClean="0"/>
              <a:t>24 Febbraio 2009</a:t>
            </a:r>
          </a:p>
        </p:txBody>
      </p:sp>
      <p:sp>
        <p:nvSpPr>
          <p:cNvPr id="10252" name="Segnaposto piè di pagina 4"/>
          <p:cNvSpPr>
            <a:spLocks noGrp="1"/>
          </p:cNvSpPr>
          <p:nvPr>
            <p:ph type="ftr" sz="quarter" idx="11"/>
          </p:nvPr>
        </p:nvSpPr>
        <p:spPr>
          <a:noFill/>
        </p:spPr>
        <p:txBody>
          <a:bodyPr/>
          <a:lstStyle/>
          <a:p>
            <a:r>
              <a:rPr lang="it-IT" smtClean="0"/>
              <a:t>Stefano Salis</a:t>
            </a:r>
          </a:p>
        </p:txBody>
      </p:sp>
      <p:sp>
        <p:nvSpPr>
          <p:cNvPr id="10253" name="Segnaposto numero diapositiva 5"/>
          <p:cNvSpPr>
            <a:spLocks noGrp="1"/>
          </p:cNvSpPr>
          <p:nvPr>
            <p:ph type="sldNum" sz="quarter" idx="12"/>
          </p:nvPr>
        </p:nvSpPr>
        <p:spPr>
          <a:noFill/>
        </p:spPr>
        <p:txBody>
          <a:bodyPr/>
          <a:lstStyle/>
          <a:p>
            <a:fld id="{D444D768-DB28-4392-9EEF-FD0FD6672F6F}" type="slidenum">
              <a:rPr lang="it-IT" smtClean="0"/>
              <a:pPr/>
              <a:t>12</a:t>
            </a:fld>
            <a:endParaRPr lang="it-IT" smtClean="0"/>
          </a:p>
        </p:txBody>
      </p:sp>
      <p:sp>
        <p:nvSpPr>
          <p:cNvPr id="10254" name="Text Box 8"/>
          <p:cNvSpPr txBox="1">
            <a:spLocks noChangeArrowheads="1"/>
          </p:cNvSpPr>
          <p:nvPr/>
        </p:nvSpPr>
        <p:spPr bwMode="auto">
          <a:xfrm>
            <a:off x="2952750" y="1071563"/>
            <a:ext cx="5910263" cy="461962"/>
          </a:xfrm>
          <a:prstGeom prst="rect">
            <a:avLst/>
          </a:prstGeom>
          <a:noFill/>
          <a:ln w="9525">
            <a:noFill/>
            <a:miter lim="800000"/>
            <a:headEnd/>
            <a:tailEnd/>
          </a:ln>
        </p:spPr>
        <p:txBody>
          <a:bodyPr wrap="none">
            <a:spAutoFit/>
          </a:bodyPr>
          <a:lstStyle/>
          <a:p>
            <a:pPr algn="ctr"/>
            <a:r>
              <a:rPr lang="it-IT"/>
              <a:t>Confronto modello identificato – sistema reale</a:t>
            </a:r>
          </a:p>
        </p:txBody>
      </p:sp>
      <p:sp>
        <p:nvSpPr>
          <p:cNvPr id="17" name="Ovale 16"/>
          <p:cNvSpPr/>
          <p:nvPr/>
        </p:nvSpPr>
        <p:spPr>
          <a:xfrm>
            <a:off x="381000" y="1428750"/>
            <a:ext cx="1285875"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Ovale 17"/>
          <p:cNvSpPr/>
          <p:nvPr/>
        </p:nvSpPr>
        <p:spPr>
          <a:xfrm>
            <a:off x="738188" y="2571750"/>
            <a:ext cx="1285875"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9" name="Ovale 18"/>
          <p:cNvSpPr/>
          <p:nvPr/>
        </p:nvSpPr>
        <p:spPr>
          <a:xfrm>
            <a:off x="666750" y="3786188"/>
            <a:ext cx="1285875"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Line 11"/>
          <p:cNvSpPr>
            <a:spLocks noChangeShapeType="1"/>
          </p:cNvSpPr>
          <p:nvPr/>
        </p:nvSpPr>
        <p:spPr bwMode="auto">
          <a:xfrm>
            <a:off x="1595438" y="2357438"/>
            <a:ext cx="928687" cy="428625"/>
          </a:xfrm>
          <a:prstGeom prst="line">
            <a:avLst/>
          </a:prstGeom>
          <a:noFill/>
          <a:ln w="47625">
            <a:solidFill>
              <a:schemeClr val="accent1"/>
            </a:solidFill>
            <a:round/>
            <a:headEnd/>
            <a:tailEnd type="triangle" w="med" len="med"/>
          </a:ln>
        </p:spPr>
        <p:txBody>
          <a:bodyPr/>
          <a:lstStyle/>
          <a:p>
            <a:endParaRPr lang="it-IT"/>
          </a:p>
        </p:txBody>
      </p:sp>
      <p:sp>
        <p:nvSpPr>
          <p:cNvPr id="21" name="Line 11"/>
          <p:cNvSpPr>
            <a:spLocks noChangeShapeType="1"/>
          </p:cNvSpPr>
          <p:nvPr/>
        </p:nvSpPr>
        <p:spPr bwMode="auto">
          <a:xfrm flipV="1">
            <a:off x="2024063" y="3143250"/>
            <a:ext cx="571500" cy="142875"/>
          </a:xfrm>
          <a:prstGeom prst="line">
            <a:avLst/>
          </a:prstGeom>
          <a:noFill/>
          <a:ln w="47625">
            <a:solidFill>
              <a:schemeClr val="accent1"/>
            </a:solidFill>
            <a:round/>
            <a:headEnd/>
            <a:tailEnd type="triangle" w="med" len="med"/>
          </a:ln>
        </p:spPr>
        <p:txBody>
          <a:bodyPr/>
          <a:lstStyle/>
          <a:p>
            <a:endParaRPr lang="it-IT"/>
          </a:p>
        </p:txBody>
      </p:sp>
      <p:sp>
        <p:nvSpPr>
          <p:cNvPr id="22" name="Line 11"/>
          <p:cNvSpPr>
            <a:spLocks noChangeShapeType="1"/>
          </p:cNvSpPr>
          <p:nvPr/>
        </p:nvSpPr>
        <p:spPr bwMode="auto">
          <a:xfrm flipV="1">
            <a:off x="1952625" y="3571875"/>
            <a:ext cx="642938" cy="714375"/>
          </a:xfrm>
          <a:prstGeom prst="line">
            <a:avLst/>
          </a:prstGeom>
          <a:noFill/>
          <a:ln w="47625">
            <a:solidFill>
              <a:schemeClr val="accent1"/>
            </a:solidFill>
            <a:round/>
            <a:headEnd/>
            <a:tailEnd type="triangle" w="med" len="me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20" grpId="0" animBg="1"/>
      <p:bldP spid="20" grpId="1" animBg="1"/>
      <p:bldP spid="21" grpId="0" animBg="1"/>
      <p:bldP spid="21" grpId="1"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uovapagina02image"/>
          <p:cNvPicPr>
            <a:picLocks noChangeAspect="1" noChangeArrowheads="1"/>
          </p:cNvPicPr>
          <p:nvPr/>
        </p:nvPicPr>
        <p:blipFill>
          <a:blip r:embed="rId2"/>
          <a:srcRect/>
          <a:stretch>
            <a:fillRect/>
          </a:stretch>
        </p:blipFill>
        <p:spPr bwMode="auto">
          <a:xfrm>
            <a:off x="563563" y="252413"/>
            <a:ext cx="714375" cy="714375"/>
          </a:xfrm>
          <a:prstGeom prst="rect">
            <a:avLst/>
          </a:prstGeom>
          <a:noFill/>
          <a:ln w="9525">
            <a:noFill/>
            <a:miter lim="800000"/>
            <a:headEnd/>
            <a:tailEnd/>
          </a:ln>
        </p:spPr>
      </p:pic>
      <p:pic>
        <p:nvPicPr>
          <p:cNvPr id="3075" name="Picture 4" descr="logo"/>
          <p:cNvPicPr>
            <a:picLocks noChangeAspect="1" noChangeArrowheads="1"/>
          </p:cNvPicPr>
          <p:nvPr/>
        </p:nvPicPr>
        <p:blipFill>
          <a:blip r:embed="rId3"/>
          <a:srcRect/>
          <a:stretch>
            <a:fillRect/>
          </a:stretch>
        </p:blipFill>
        <p:spPr bwMode="auto">
          <a:xfrm>
            <a:off x="8534400" y="388938"/>
            <a:ext cx="838200" cy="441325"/>
          </a:xfrm>
          <a:prstGeom prst="rect">
            <a:avLst/>
          </a:prstGeom>
          <a:noFill/>
          <a:ln w="9525">
            <a:noFill/>
            <a:miter lim="800000"/>
            <a:headEnd/>
            <a:tailEnd/>
          </a:ln>
        </p:spPr>
      </p:pic>
      <p:sp>
        <p:nvSpPr>
          <p:cNvPr id="3076"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3077"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3078"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3079" name="Segnaposto data 3"/>
          <p:cNvSpPr>
            <a:spLocks noGrp="1"/>
          </p:cNvSpPr>
          <p:nvPr>
            <p:ph type="dt" sz="quarter" idx="10"/>
          </p:nvPr>
        </p:nvSpPr>
        <p:spPr>
          <a:noFill/>
        </p:spPr>
        <p:txBody>
          <a:bodyPr/>
          <a:lstStyle/>
          <a:p>
            <a:r>
              <a:rPr lang="it-IT" smtClean="0"/>
              <a:t>24 Febbraio 2009</a:t>
            </a:r>
          </a:p>
        </p:txBody>
      </p:sp>
      <p:sp>
        <p:nvSpPr>
          <p:cNvPr id="3080" name="Segnaposto piè di pagina 4"/>
          <p:cNvSpPr>
            <a:spLocks noGrp="1"/>
          </p:cNvSpPr>
          <p:nvPr>
            <p:ph type="ftr" sz="quarter" idx="11"/>
          </p:nvPr>
        </p:nvSpPr>
        <p:spPr>
          <a:noFill/>
        </p:spPr>
        <p:txBody>
          <a:bodyPr/>
          <a:lstStyle/>
          <a:p>
            <a:r>
              <a:rPr lang="it-IT" smtClean="0"/>
              <a:t>Stefano Salis</a:t>
            </a:r>
          </a:p>
        </p:txBody>
      </p:sp>
      <p:sp>
        <p:nvSpPr>
          <p:cNvPr id="3081" name="Segnaposto numero diapositiva 5"/>
          <p:cNvSpPr>
            <a:spLocks noGrp="1"/>
          </p:cNvSpPr>
          <p:nvPr>
            <p:ph type="sldNum" sz="quarter" idx="12"/>
          </p:nvPr>
        </p:nvSpPr>
        <p:spPr>
          <a:noFill/>
        </p:spPr>
        <p:txBody>
          <a:bodyPr/>
          <a:lstStyle/>
          <a:p>
            <a:fld id="{14638CF9-0E8C-4D1C-8D5E-3FB45F26136F}" type="slidenum">
              <a:rPr lang="it-IT" smtClean="0"/>
              <a:pPr/>
              <a:t>13</a:t>
            </a:fld>
            <a:endParaRPr lang="it-IT" smtClean="0"/>
          </a:p>
        </p:txBody>
      </p:sp>
      <p:sp>
        <p:nvSpPr>
          <p:cNvPr id="3082" name="Text Box 19"/>
          <p:cNvSpPr txBox="1">
            <a:spLocks noChangeArrowheads="1"/>
          </p:cNvSpPr>
          <p:nvPr/>
        </p:nvSpPr>
        <p:spPr bwMode="auto">
          <a:xfrm>
            <a:off x="4186238" y="1238250"/>
            <a:ext cx="1679575" cy="523875"/>
          </a:xfrm>
          <a:prstGeom prst="rect">
            <a:avLst/>
          </a:prstGeom>
          <a:noFill/>
          <a:ln w="9525">
            <a:noFill/>
            <a:miter lim="800000"/>
            <a:headEnd/>
            <a:tailEnd/>
          </a:ln>
        </p:spPr>
        <p:txBody>
          <a:bodyPr wrap="none">
            <a:spAutoFit/>
          </a:bodyPr>
          <a:lstStyle/>
          <a:p>
            <a:pPr algn="ctr"/>
            <a:r>
              <a:rPr lang="it-IT" sz="2800" dirty="0"/>
              <a:t>Sommario</a:t>
            </a:r>
          </a:p>
        </p:txBody>
      </p:sp>
      <p:sp>
        <p:nvSpPr>
          <p:cNvPr id="11" name="Rectangle 18"/>
          <p:cNvSpPr txBox="1">
            <a:spLocks noChangeArrowheads="1"/>
          </p:cNvSpPr>
          <p:nvPr/>
        </p:nvSpPr>
        <p:spPr>
          <a:xfrm>
            <a:off x="742950" y="1828800"/>
            <a:ext cx="8420100" cy="4114800"/>
          </a:xfrm>
          <a:prstGeom prst="rect">
            <a:avLst/>
          </a:prstGeom>
        </p:spPr>
        <p:txBody>
          <a:bodyPr/>
          <a:lstStyle/>
          <a:p>
            <a:pPr marL="342900" indent="-342900">
              <a:spcBef>
                <a:spcPct val="20000"/>
              </a:spcBef>
              <a:buFontTx/>
              <a:buChar char="•"/>
              <a:defRPr/>
            </a:pPr>
            <a:r>
              <a:rPr lang="it-IT" kern="0" dirty="0" smtClean="0">
                <a:latin typeface="+mn-lt"/>
              </a:rPr>
              <a:t>Introduzione</a:t>
            </a:r>
            <a:endParaRPr lang="it-IT" kern="0" dirty="0">
              <a:latin typeface="+mn-lt"/>
            </a:endParaRPr>
          </a:p>
          <a:p>
            <a:pPr marL="342900" indent="-342900">
              <a:spcBef>
                <a:spcPct val="20000"/>
              </a:spcBef>
              <a:buFontTx/>
              <a:buChar char="•"/>
              <a:defRPr/>
            </a:pPr>
            <a:r>
              <a:rPr lang="it-IT" kern="0" dirty="0" smtClean="0">
                <a:latin typeface="+mn-lt"/>
              </a:rPr>
              <a:t>Sistema a tre serbatoi</a:t>
            </a:r>
            <a:endParaRPr lang="it-IT" kern="0" dirty="0">
              <a:latin typeface="+mn-lt"/>
            </a:endParaRPr>
          </a:p>
          <a:p>
            <a:pPr marL="342900" indent="-342900">
              <a:spcBef>
                <a:spcPct val="20000"/>
              </a:spcBef>
              <a:buFontTx/>
              <a:buChar char="•"/>
              <a:defRPr/>
            </a:pPr>
            <a:r>
              <a:rPr lang="it-IT" kern="0" dirty="0" smtClean="0">
                <a:latin typeface="+mn-lt"/>
              </a:rPr>
              <a:t>Identificazione del sistema a tre serbatoi</a:t>
            </a:r>
            <a:endParaRPr lang="it-IT" kern="0" dirty="0">
              <a:latin typeface="+mn-lt"/>
            </a:endParaRPr>
          </a:p>
          <a:p>
            <a:pPr marL="342900" indent="-342900">
              <a:spcBef>
                <a:spcPct val="20000"/>
              </a:spcBef>
              <a:buFontTx/>
              <a:buChar char="•"/>
              <a:defRPr/>
            </a:pPr>
            <a:r>
              <a:rPr lang="it-IT" kern="0" dirty="0" smtClean="0">
                <a:latin typeface="+mn-lt"/>
              </a:rPr>
              <a:t>Osservatore dello stato discreto</a:t>
            </a:r>
            <a:endParaRPr lang="it-IT" kern="0" dirty="0">
              <a:latin typeface="+mn-lt"/>
            </a:endParaRPr>
          </a:p>
          <a:p>
            <a:pPr marL="342900" indent="-342900">
              <a:spcBef>
                <a:spcPct val="20000"/>
              </a:spcBef>
              <a:buFontTx/>
              <a:buChar char="•"/>
              <a:defRPr/>
            </a:pPr>
            <a:r>
              <a:rPr lang="it-IT" kern="0" dirty="0" smtClean="0">
                <a:latin typeface="+mn-lt"/>
              </a:rPr>
              <a:t>Conclusioni</a:t>
            </a:r>
            <a:endParaRPr lang="it-IT" kern="0" dirty="0">
              <a:latin typeface="+mn-lt"/>
            </a:endParaRPr>
          </a:p>
          <a:p>
            <a:pPr marL="342900" indent="-342900">
              <a:spcBef>
                <a:spcPct val="20000"/>
              </a:spcBef>
              <a:defRPr/>
            </a:pPr>
            <a:endParaRPr lang="it-IT" sz="2200" kern="0" dirty="0">
              <a:latin typeface="+mn-lt"/>
            </a:endParaRPr>
          </a:p>
          <a:p>
            <a:pPr marL="342900" indent="-342900">
              <a:spcBef>
                <a:spcPct val="20000"/>
              </a:spcBef>
              <a:defRPr/>
            </a:pPr>
            <a:endParaRPr lang="it-IT" sz="2000" kern="0" dirty="0">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1">
                                            <p:txEl>
                                              <p:pRg st="0" end="0"/>
                                            </p:txEl>
                                          </p:spTgt>
                                        </p:tgtEl>
                                        <p:attrNameLst>
                                          <p:attrName>style.opacity</p:attrName>
                                        </p:attrNameLst>
                                      </p:cBhvr>
                                      <p:to>
                                        <p:strVal val="0.5"/>
                                      </p:to>
                                    </p:set>
                                    <p:animEffect filter="image" prLst="opacity: 0.5">
                                      <p:cBhvr rctx="IE">
                                        <p:cTn id="7" dur="indefinite"/>
                                        <p:tgtEl>
                                          <p:spTgt spid="11">
                                            <p:txEl>
                                              <p:pRg st="0" end="0"/>
                                            </p:txEl>
                                          </p:spTgt>
                                        </p:tgtEl>
                                      </p:cBhvr>
                                    </p:animEffect>
                                  </p:childTnLst>
                                </p:cTn>
                              </p:par>
                              <p:par>
                                <p:cTn id="8" presetID="9" presetClass="emph" presetSubtype="0" nodeType="withEffect">
                                  <p:stCondLst>
                                    <p:cond delay="0"/>
                                  </p:stCondLst>
                                  <p:childTnLst>
                                    <p:set>
                                      <p:cBhvr rctx="PPT">
                                        <p:cTn id="9" dur="indefinite"/>
                                        <p:tgtEl>
                                          <p:spTgt spid="11">
                                            <p:txEl>
                                              <p:pRg st="2" end="2"/>
                                            </p:txEl>
                                          </p:spTgt>
                                        </p:tgtEl>
                                        <p:attrNameLst>
                                          <p:attrName>style.opacity</p:attrName>
                                        </p:attrNameLst>
                                      </p:cBhvr>
                                      <p:to>
                                        <p:strVal val="0.5"/>
                                      </p:to>
                                    </p:set>
                                    <p:animEffect filter="image" prLst="opacity: 0.5">
                                      <p:cBhvr rctx="IE">
                                        <p:cTn id="10" dur="indefinite"/>
                                        <p:tgtEl>
                                          <p:spTgt spid="11">
                                            <p:txEl>
                                              <p:pRg st="2" end="2"/>
                                            </p:txEl>
                                          </p:spTgt>
                                        </p:tgtEl>
                                      </p:cBhvr>
                                    </p:animEffect>
                                  </p:childTnLst>
                                </p:cTn>
                              </p:par>
                              <p:par>
                                <p:cTn id="11" presetID="9" presetClass="emph" presetSubtype="0" nodeType="withEffect">
                                  <p:stCondLst>
                                    <p:cond delay="0"/>
                                  </p:stCondLst>
                                  <p:childTnLst>
                                    <p:set>
                                      <p:cBhvr rctx="PPT">
                                        <p:cTn id="12" dur="indefinite"/>
                                        <p:tgtEl>
                                          <p:spTgt spid="11">
                                            <p:txEl>
                                              <p:pRg st="1" end="1"/>
                                            </p:txEl>
                                          </p:spTgt>
                                        </p:tgtEl>
                                        <p:attrNameLst>
                                          <p:attrName>style.opacity</p:attrName>
                                        </p:attrNameLst>
                                      </p:cBhvr>
                                      <p:to>
                                        <p:strVal val="0.5"/>
                                      </p:to>
                                    </p:set>
                                    <p:animEffect filter="image" prLst="opacity: 0.5">
                                      <p:cBhvr rctx="IE">
                                        <p:cTn id="13" dur="indefinite"/>
                                        <p:tgtEl>
                                          <p:spTgt spid="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mph" presetSubtype="1" nodeType="clickEffect">
                                  <p:stCondLst>
                                    <p:cond delay="0"/>
                                  </p:stCondLst>
                                  <p:childTnLst>
                                    <p:set>
                                      <p:cBhvr override="childStyle">
                                        <p:cTn id="17" dur="indefinite"/>
                                        <p:tgtEl>
                                          <p:spTgt spid="11">
                                            <p:txEl>
                                              <p:pRg st="3" end="3"/>
                                            </p:txEl>
                                          </p:spTgt>
                                        </p:tgtEl>
                                        <p:attrNameLst>
                                          <p:attrName>style.fontStyle</p:attrName>
                                        </p:attrNameLst>
                                      </p:cBhvr>
                                      <p:to>
                                        <p:strVal val="normal"/>
                                      </p:to>
                                    </p:set>
                                    <p:set>
                                      <p:cBhvr override="childStyle">
                                        <p:cTn id="18" dur="indefinite"/>
                                        <p:tgtEl>
                                          <p:spTgt spid="11">
                                            <p:txEl>
                                              <p:pRg st="3" end="3"/>
                                            </p:txEl>
                                          </p:spTgt>
                                        </p:tgtEl>
                                        <p:attrNameLst>
                                          <p:attrName>style.fontWeight</p:attrName>
                                        </p:attrNameLst>
                                      </p:cBhvr>
                                      <p:to>
                                        <p:strVal val="bold"/>
                                      </p:to>
                                    </p:set>
                                    <p:set>
                                      <p:cBhvr override="childStyle">
                                        <p:cTn id="19" dur="indefinite"/>
                                        <p:tgtEl>
                                          <p:spTgt spid="11">
                                            <p:txEl>
                                              <p:pRg st="3" end="3"/>
                                            </p:txEl>
                                          </p:spTgt>
                                        </p:tgtEl>
                                        <p:attrNameLst>
                                          <p:attrName>style.textDecorationUnderline</p:attrName>
                                        </p:attrNameLst>
                                      </p:cBhvr>
                                      <p:to>
                                        <p:strVal val="false"/>
                                      </p:to>
                                    </p:set>
                                  </p:childTnLst>
                                </p:cTn>
                              </p:par>
                              <p:par>
                                <p:cTn id="20" presetID="9" presetClass="emph" presetSubtype="0" nodeType="withEffect">
                                  <p:stCondLst>
                                    <p:cond delay="0"/>
                                  </p:stCondLst>
                                  <p:childTnLst>
                                    <p:set>
                                      <p:cBhvr rctx="PPT">
                                        <p:cTn id="21" dur="indefinite"/>
                                        <p:tgtEl>
                                          <p:spTgt spid="11">
                                            <p:txEl>
                                              <p:pRg st="4" end="4"/>
                                            </p:txEl>
                                          </p:spTgt>
                                        </p:tgtEl>
                                        <p:attrNameLst>
                                          <p:attrName>style.opacity</p:attrName>
                                        </p:attrNameLst>
                                      </p:cBhvr>
                                      <p:to>
                                        <p:strVal val="0.5"/>
                                      </p:to>
                                    </p:set>
                                    <p:animEffect filter="image" prLst="opacity: 0.5">
                                      <p:cBhvr rctx="IE">
                                        <p:cTn id="22" dur="indefinite"/>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10"/>
          <p:cNvSpPr txBox="1">
            <a:spLocks noChangeArrowheads="1"/>
          </p:cNvSpPr>
          <p:nvPr/>
        </p:nvSpPr>
        <p:spPr bwMode="auto">
          <a:xfrm>
            <a:off x="666750" y="1928813"/>
            <a:ext cx="8501063" cy="3416300"/>
          </a:xfrm>
          <a:prstGeom prst="rect">
            <a:avLst/>
          </a:prstGeom>
          <a:noFill/>
          <a:ln w="9525">
            <a:noFill/>
            <a:miter lim="800000"/>
            <a:headEnd/>
            <a:tailEnd/>
          </a:ln>
        </p:spPr>
        <p:txBody>
          <a:bodyPr>
            <a:spAutoFit/>
          </a:bodyPr>
          <a:lstStyle/>
          <a:p>
            <a:r>
              <a:rPr lang="it-IT" b="1" dirty="0"/>
              <a:t>Blocco degli Isolatori di Modo</a:t>
            </a:r>
          </a:p>
          <a:p>
            <a:endParaRPr lang="it-IT" b="1" dirty="0"/>
          </a:p>
          <a:p>
            <a:r>
              <a:rPr lang="it-IT" sz="2200" dirty="0"/>
              <a:t>Stato continuo del sistema</a:t>
            </a:r>
            <a:r>
              <a:rPr lang="it-IT" sz="2200" b="1" dirty="0"/>
              <a:t> </a:t>
            </a:r>
            <a:r>
              <a:rPr lang="it-IT" sz="2200" b="1" dirty="0">
                <a:solidFill>
                  <a:srgbClr val="FF0000"/>
                </a:solidFill>
              </a:rPr>
              <a:t>misurabile</a:t>
            </a:r>
            <a:r>
              <a:rPr lang="it-IT" sz="2200" b="1" dirty="0"/>
              <a:t>:</a:t>
            </a:r>
          </a:p>
          <a:p>
            <a:endParaRPr lang="it-IT" b="1" dirty="0"/>
          </a:p>
          <a:p>
            <a:pPr>
              <a:buFont typeface="Arial" charset="0"/>
              <a:buChar char="•"/>
            </a:pPr>
            <a:r>
              <a:rPr lang="it-IT" sz="2200" b="1" dirty="0"/>
              <a:t> Stima:</a:t>
            </a:r>
          </a:p>
          <a:p>
            <a:endParaRPr lang="it-IT" b="1" dirty="0"/>
          </a:p>
          <a:p>
            <a:endParaRPr lang="it-IT" b="1" dirty="0"/>
          </a:p>
          <a:p>
            <a:pPr>
              <a:buFont typeface="Arial" charset="0"/>
              <a:buChar char="•"/>
            </a:pPr>
            <a:r>
              <a:rPr lang="it-IT" sz="2200" b="1" dirty="0"/>
              <a:t> Residuo:</a:t>
            </a:r>
          </a:p>
          <a:p>
            <a:endParaRPr lang="it-IT" b="1" dirty="0"/>
          </a:p>
        </p:txBody>
      </p:sp>
      <p:pic>
        <p:nvPicPr>
          <p:cNvPr id="14339" name="Immagine 13" descr="residuo1.jpg"/>
          <p:cNvPicPr>
            <a:picLocks noChangeAspect="1"/>
          </p:cNvPicPr>
          <p:nvPr/>
        </p:nvPicPr>
        <p:blipFill>
          <a:blip r:embed="rId3"/>
          <a:srcRect/>
          <a:stretch>
            <a:fillRect/>
          </a:stretch>
        </p:blipFill>
        <p:spPr bwMode="auto">
          <a:xfrm>
            <a:off x="2024063" y="4714875"/>
            <a:ext cx="5929312" cy="812800"/>
          </a:xfrm>
          <a:prstGeom prst="rect">
            <a:avLst/>
          </a:prstGeom>
          <a:noFill/>
          <a:ln w="9525">
            <a:noFill/>
            <a:miter lim="800000"/>
            <a:headEnd/>
            <a:tailEnd/>
          </a:ln>
        </p:spPr>
      </p:pic>
      <p:pic>
        <p:nvPicPr>
          <p:cNvPr id="14340" name="Immagine 12" descr="oss1.jpg"/>
          <p:cNvPicPr>
            <a:picLocks noChangeAspect="1"/>
          </p:cNvPicPr>
          <p:nvPr/>
        </p:nvPicPr>
        <p:blipFill>
          <a:blip r:embed="rId4"/>
          <a:srcRect/>
          <a:stretch>
            <a:fillRect/>
          </a:stretch>
        </p:blipFill>
        <p:spPr bwMode="auto">
          <a:xfrm>
            <a:off x="1952625" y="3571875"/>
            <a:ext cx="6429375" cy="833438"/>
          </a:xfrm>
          <a:prstGeom prst="rect">
            <a:avLst/>
          </a:prstGeom>
          <a:noFill/>
          <a:ln w="9525">
            <a:noFill/>
            <a:miter lim="800000"/>
            <a:headEnd/>
            <a:tailEnd/>
          </a:ln>
        </p:spPr>
      </p:pic>
      <p:pic>
        <p:nvPicPr>
          <p:cNvPr id="14341" name="Picture 3" descr="nuovapagina02image"/>
          <p:cNvPicPr>
            <a:picLocks noChangeAspect="1" noChangeArrowheads="1"/>
          </p:cNvPicPr>
          <p:nvPr/>
        </p:nvPicPr>
        <p:blipFill>
          <a:blip r:embed="rId5"/>
          <a:srcRect/>
          <a:stretch>
            <a:fillRect/>
          </a:stretch>
        </p:blipFill>
        <p:spPr bwMode="auto">
          <a:xfrm>
            <a:off x="563563" y="252413"/>
            <a:ext cx="714375" cy="714375"/>
          </a:xfrm>
          <a:prstGeom prst="rect">
            <a:avLst/>
          </a:prstGeom>
          <a:noFill/>
          <a:ln w="9525">
            <a:noFill/>
            <a:miter lim="800000"/>
            <a:headEnd/>
            <a:tailEnd/>
          </a:ln>
        </p:spPr>
      </p:pic>
      <p:pic>
        <p:nvPicPr>
          <p:cNvPr id="14342" name="Picture 4" descr="logo"/>
          <p:cNvPicPr>
            <a:picLocks noChangeAspect="1" noChangeArrowheads="1"/>
          </p:cNvPicPr>
          <p:nvPr/>
        </p:nvPicPr>
        <p:blipFill>
          <a:blip r:embed="rId6"/>
          <a:srcRect/>
          <a:stretch>
            <a:fillRect/>
          </a:stretch>
        </p:blipFill>
        <p:spPr bwMode="auto">
          <a:xfrm>
            <a:off x="8534400" y="388938"/>
            <a:ext cx="838200" cy="441325"/>
          </a:xfrm>
          <a:prstGeom prst="rect">
            <a:avLst/>
          </a:prstGeom>
          <a:noFill/>
          <a:ln w="9525">
            <a:noFill/>
            <a:miter lim="800000"/>
            <a:headEnd/>
            <a:tailEnd/>
          </a:ln>
        </p:spPr>
      </p:pic>
      <p:sp>
        <p:nvSpPr>
          <p:cNvPr id="14343"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14344"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14345"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14346" name="Segnaposto data 3"/>
          <p:cNvSpPr>
            <a:spLocks noGrp="1"/>
          </p:cNvSpPr>
          <p:nvPr>
            <p:ph type="dt" sz="quarter" idx="10"/>
          </p:nvPr>
        </p:nvSpPr>
        <p:spPr>
          <a:noFill/>
        </p:spPr>
        <p:txBody>
          <a:bodyPr/>
          <a:lstStyle/>
          <a:p>
            <a:r>
              <a:rPr lang="it-IT" smtClean="0"/>
              <a:t>24 Febbraio 2009</a:t>
            </a:r>
          </a:p>
        </p:txBody>
      </p:sp>
      <p:sp>
        <p:nvSpPr>
          <p:cNvPr id="14347" name="Segnaposto piè di pagina 4"/>
          <p:cNvSpPr>
            <a:spLocks noGrp="1"/>
          </p:cNvSpPr>
          <p:nvPr>
            <p:ph type="ftr" sz="quarter" idx="11"/>
          </p:nvPr>
        </p:nvSpPr>
        <p:spPr>
          <a:noFill/>
        </p:spPr>
        <p:txBody>
          <a:bodyPr/>
          <a:lstStyle/>
          <a:p>
            <a:r>
              <a:rPr lang="it-IT" smtClean="0"/>
              <a:t>Stefano Salis</a:t>
            </a:r>
          </a:p>
        </p:txBody>
      </p:sp>
      <p:sp>
        <p:nvSpPr>
          <p:cNvPr id="14348" name="Segnaposto numero diapositiva 5"/>
          <p:cNvSpPr>
            <a:spLocks noGrp="1"/>
          </p:cNvSpPr>
          <p:nvPr>
            <p:ph type="sldNum" sz="quarter" idx="12"/>
          </p:nvPr>
        </p:nvSpPr>
        <p:spPr>
          <a:noFill/>
        </p:spPr>
        <p:txBody>
          <a:bodyPr/>
          <a:lstStyle/>
          <a:p>
            <a:fld id="{3B50A101-A50D-4B1B-9715-CB9D54172E6D}" type="slidenum">
              <a:rPr lang="it-IT" smtClean="0"/>
              <a:pPr/>
              <a:t>14</a:t>
            </a:fld>
            <a:endParaRPr lang="it-IT" smtClean="0"/>
          </a:p>
        </p:txBody>
      </p:sp>
      <p:sp>
        <p:nvSpPr>
          <p:cNvPr id="14349" name="Text Box 8"/>
          <p:cNvSpPr txBox="1">
            <a:spLocks noChangeArrowheads="1"/>
          </p:cNvSpPr>
          <p:nvPr/>
        </p:nvSpPr>
        <p:spPr bwMode="auto">
          <a:xfrm>
            <a:off x="2809875" y="1214438"/>
            <a:ext cx="4695825" cy="523875"/>
          </a:xfrm>
          <a:prstGeom prst="rect">
            <a:avLst/>
          </a:prstGeom>
          <a:noFill/>
          <a:ln w="9525">
            <a:noFill/>
            <a:miter lim="800000"/>
            <a:headEnd/>
            <a:tailEnd/>
          </a:ln>
        </p:spPr>
        <p:txBody>
          <a:bodyPr wrap="none">
            <a:spAutoFit/>
          </a:bodyPr>
          <a:lstStyle/>
          <a:p>
            <a:pPr algn="ctr"/>
            <a:r>
              <a:rPr lang="it-IT" sz="2800" dirty="0"/>
              <a:t>Osservatore dello stato discreto</a:t>
            </a:r>
          </a:p>
        </p:txBody>
      </p:sp>
      <p:pic>
        <p:nvPicPr>
          <p:cNvPr id="14350" name="Immagine 11" descr="vetH.jpg"/>
          <p:cNvPicPr>
            <a:picLocks noChangeAspect="1"/>
          </p:cNvPicPr>
          <p:nvPr/>
        </p:nvPicPr>
        <p:blipFill>
          <a:blip r:embed="rId7"/>
          <a:srcRect/>
          <a:stretch>
            <a:fillRect/>
          </a:stretch>
        </p:blipFill>
        <p:spPr bwMode="auto">
          <a:xfrm>
            <a:off x="5238750" y="2643188"/>
            <a:ext cx="1857375" cy="44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nuovapagina02image"/>
          <p:cNvPicPr>
            <a:picLocks noChangeAspect="1" noChangeArrowheads="1"/>
          </p:cNvPicPr>
          <p:nvPr/>
        </p:nvPicPr>
        <p:blipFill>
          <a:blip r:embed="rId3"/>
          <a:srcRect/>
          <a:stretch>
            <a:fillRect/>
          </a:stretch>
        </p:blipFill>
        <p:spPr bwMode="auto">
          <a:xfrm>
            <a:off x="563563" y="252413"/>
            <a:ext cx="714375" cy="714375"/>
          </a:xfrm>
          <a:prstGeom prst="rect">
            <a:avLst/>
          </a:prstGeom>
          <a:noFill/>
          <a:ln w="9525">
            <a:noFill/>
            <a:miter lim="800000"/>
            <a:headEnd/>
            <a:tailEnd/>
          </a:ln>
        </p:spPr>
      </p:pic>
      <p:pic>
        <p:nvPicPr>
          <p:cNvPr id="15363" name="Picture 4" descr="logo"/>
          <p:cNvPicPr>
            <a:picLocks noChangeAspect="1" noChangeArrowheads="1"/>
          </p:cNvPicPr>
          <p:nvPr/>
        </p:nvPicPr>
        <p:blipFill>
          <a:blip r:embed="rId4"/>
          <a:srcRect/>
          <a:stretch>
            <a:fillRect/>
          </a:stretch>
        </p:blipFill>
        <p:spPr bwMode="auto">
          <a:xfrm>
            <a:off x="8534400" y="388938"/>
            <a:ext cx="838200" cy="441325"/>
          </a:xfrm>
          <a:prstGeom prst="rect">
            <a:avLst/>
          </a:prstGeom>
          <a:noFill/>
          <a:ln w="9525">
            <a:noFill/>
            <a:miter lim="800000"/>
            <a:headEnd/>
            <a:tailEnd/>
          </a:ln>
        </p:spPr>
      </p:pic>
      <p:sp>
        <p:nvSpPr>
          <p:cNvPr id="15364"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15365"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15366"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15367" name="Segnaposto data 3"/>
          <p:cNvSpPr>
            <a:spLocks noGrp="1"/>
          </p:cNvSpPr>
          <p:nvPr>
            <p:ph type="dt" sz="quarter" idx="10"/>
          </p:nvPr>
        </p:nvSpPr>
        <p:spPr>
          <a:noFill/>
        </p:spPr>
        <p:txBody>
          <a:bodyPr/>
          <a:lstStyle/>
          <a:p>
            <a:r>
              <a:rPr lang="it-IT" smtClean="0"/>
              <a:t>24 Febbraio 2009</a:t>
            </a:r>
          </a:p>
        </p:txBody>
      </p:sp>
      <p:sp>
        <p:nvSpPr>
          <p:cNvPr id="15368" name="Segnaposto piè di pagina 4"/>
          <p:cNvSpPr>
            <a:spLocks noGrp="1"/>
          </p:cNvSpPr>
          <p:nvPr>
            <p:ph type="ftr" sz="quarter" idx="11"/>
          </p:nvPr>
        </p:nvSpPr>
        <p:spPr>
          <a:noFill/>
        </p:spPr>
        <p:txBody>
          <a:bodyPr/>
          <a:lstStyle/>
          <a:p>
            <a:r>
              <a:rPr lang="it-IT" smtClean="0"/>
              <a:t>Stefano Salis</a:t>
            </a:r>
          </a:p>
        </p:txBody>
      </p:sp>
      <p:sp>
        <p:nvSpPr>
          <p:cNvPr id="15369" name="Segnaposto numero diapositiva 5"/>
          <p:cNvSpPr>
            <a:spLocks noGrp="1"/>
          </p:cNvSpPr>
          <p:nvPr>
            <p:ph type="sldNum" sz="quarter" idx="12"/>
          </p:nvPr>
        </p:nvSpPr>
        <p:spPr>
          <a:noFill/>
        </p:spPr>
        <p:txBody>
          <a:bodyPr/>
          <a:lstStyle/>
          <a:p>
            <a:fld id="{93683371-525D-4AA3-83AA-C8098E57EA49}" type="slidenum">
              <a:rPr lang="it-IT" smtClean="0"/>
              <a:pPr/>
              <a:t>15</a:t>
            </a:fld>
            <a:endParaRPr lang="it-IT" smtClean="0"/>
          </a:p>
        </p:txBody>
      </p:sp>
      <p:sp>
        <p:nvSpPr>
          <p:cNvPr id="15370" name="Text Box 8"/>
          <p:cNvSpPr txBox="1">
            <a:spLocks noChangeArrowheads="1"/>
          </p:cNvSpPr>
          <p:nvPr/>
        </p:nvSpPr>
        <p:spPr bwMode="auto">
          <a:xfrm>
            <a:off x="900057" y="1165194"/>
            <a:ext cx="8032860" cy="523220"/>
          </a:xfrm>
          <a:prstGeom prst="rect">
            <a:avLst/>
          </a:prstGeom>
          <a:noFill/>
          <a:ln w="9525">
            <a:noFill/>
            <a:miter lim="800000"/>
            <a:headEnd/>
            <a:tailEnd/>
          </a:ln>
        </p:spPr>
        <p:txBody>
          <a:bodyPr wrap="square">
            <a:spAutoFit/>
          </a:bodyPr>
          <a:lstStyle/>
          <a:p>
            <a:pPr algn="ctr"/>
            <a:r>
              <a:rPr lang="it-IT" sz="2800" dirty="0"/>
              <a:t>Osservatore dello stato discreto: </a:t>
            </a:r>
            <a:r>
              <a:rPr lang="it-IT" sz="2800" b="1" dirty="0" smtClean="0"/>
              <a:t>residui a regime </a:t>
            </a:r>
            <a:endParaRPr lang="it-IT" sz="2800" b="1" dirty="0"/>
          </a:p>
        </p:txBody>
      </p:sp>
      <p:sp>
        <p:nvSpPr>
          <p:cNvPr id="15371" name="CasellaDiTesto 10"/>
          <p:cNvSpPr txBox="1">
            <a:spLocks noChangeArrowheads="1"/>
          </p:cNvSpPr>
          <p:nvPr/>
        </p:nvSpPr>
        <p:spPr bwMode="auto">
          <a:xfrm>
            <a:off x="166688" y="1857375"/>
            <a:ext cx="8501062" cy="3416300"/>
          </a:xfrm>
          <a:prstGeom prst="rect">
            <a:avLst/>
          </a:prstGeom>
          <a:noFill/>
          <a:ln w="9525">
            <a:noFill/>
            <a:miter lim="800000"/>
            <a:headEnd/>
            <a:tailEnd/>
          </a:ln>
        </p:spPr>
        <p:txBody>
          <a:bodyPr>
            <a:spAutoFit/>
          </a:bodyPr>
          <a:lstStyle/>
          <a:p>
            <a:endParaRPr lang="it-IT" b="1"/>
          </a:p>
          <a:p>
            <a:endParaRPr lang="it-IT" b="1"/>
          </a:p>
          <a:p>
            <a:pPr>
              <a:buFont typeface="Arial" charset="0"/>
              <a:buChar char="•"/>
            </a:pPr>
            <a:r>
              <a:rPr lang="it-IT" b="1"/>
              <a:t> Modello</a:t>
            </a:r>
          </a:p>
          <a:p>
            <a:endParaRPr lang="it-IT" b="1"/>
          </a:p>
          <a:p>
            <a:endParaRPr lang="it-IT" b="1"/>
          </a:p>
          <a:p>
            <a:endParaRPr lang="it-IT" b="1"/>
          </a:p>
          <a:p>
            <a:endParaRPr lang="it-IT" b="1"/>
          </a:p>
          <a:p>
            <a:endParaRPr lang="it-IT" b="1"/>
          </a:p>
          <a:p>
            <a:pPr>
              <a:buFont typeface="Arial" charset="0"/>
              <a:buChar char="•"/>
            </a:pPr>
            <a:r>
              <a:rPr lang="it-IT" b="1"/>
              <a:t> Sistema reale</a:t>
            </a:r>
          </a:p>
        </p:txBody>
      </p:sp>
      <p:pic>
        <p:nvPicPr>
          <p:cNvPr id="15372" name="Immagine 13" descr="residuimodello.jpg"/>
          <p:cNvPicPr>
            <a:picLocks noChangeAspect="1"/>
          </p:cNvPicPr>
          <p:nvPr/>
        </p:nvPicPr>
        <p:blipFill>
          <a:blip r:embed="rId5"/>
          <a:srcRect/>
          <a:stretch>
            <a:fillRect/>
          </a:stretch>
        </p:blipFill>
        <p:spPr bwMode="auto">
          <a:xfrm>
            <a:off x="2238375" y="1857375"/>
            <a:ext cx="6605588" cy="1814513"/>
          </a:xfrm>
          <a:prstGeom prst="rect">
            <a:avLst/>
          </a:prstGeom>
          <a:noFill/>
          <a:ln w="9525">
            <a:noFill/>
            <a:miter lim="800000"/>
            <a:headEnd/>
            <a:tailEnd/>
          </a:ln>
        </p:spPr>
      </p:pic>
      <p:pic>
        <p:nvPicPr>
          <p:cNvPr id="15373" name="Immagine 14" descr="residuireale.jpg"/>
          <p:cNvPicPr>
            <a:picLocks noChangeAspect="1"/>
          </p:cNvPicPr>
          <p:nvPr/>
        </p:nvPicPr>
        <p:blipFill>
          <a:blip r:embed="rId6"/>
          <a:srcRect/>
          <a:stretch>
            <a:fillRect/>
          </a:stretch>
        </p:blipFill>
        <p:spPr bwMode="auto">
          <a:xfrm>
            <a:off x="2238375" y="4071938"/>
            <a:ext cx="7280275"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derivataresiduimodello.jpg"/>
          <p:cNvPicPr>
            <a:picLocks noChangeAspect="1"/>
          </p:cNvPicPr>
          <p:nvPr/>
        </p:nvPicPr>
        <p:blipFill>
          <a:blip r:embed="rId3"/>
          <a:stretch>
            <a:fillRect/>
          </a:stretch>
        </p:blipFill>
        <p:spPr>
          <a:xfrm>
            <a:off x="3967149" y="3027357"/>
            <a:ext cx="5938851" cy="3107195"/>
          </a:xfrm>
          <a:prstGeom prst="rect">
            <a:avLst/>
          </a:prstGeom>
        </p:spPr>
      </p:pic>
      <p:pic>
        <p:nvPicPr>
          <p:cNvPr id="22" name="Immagine 21" descr="residuimodello.jpg"/>
          <p:cNvPicPr>
            <a:picLocks noChangeAspect="1"/>
          </p:cNvPicPr>
          <p:nvPr/>
        </p:nvPicPr>
        <p:blipFill>
          <a:blip r:embed="rId4"/>
          <a:stretch>
            <a:fillRect/>
          </a:stretch>
        </p:blipFill>
        <p:spPr>
          <a:xfrm>
            <a:off x="3893473" y="2990845"/>
            <a:ext cx="6012528" cy="3182274"/>
          </a:xfrm>
          <a:prstGeom prst="rect">
            <a:avLst/>
          </a:prstGeom>
        </p:spPr>
      </p:pic>
      <p:pic>
        <p:nvPicPr>
          <p:cNvPr id="26" name="Immagine 25" descr="graffa.jpg"/>
          <p:cNvPicPr>
            <a:picLocks noChangeAspect="1"/>
          </p:cNvPicPr>
          <p:nvPr/>
        </p:nvPicPr>
        <p:blipFill>
          <a:blip r:embed="rId5"/>
          <a:stretch>
            <a:fillRect/>
          </a:stretch>
        </p:blipFill>
        <p:spPr>
          <a:xfrm>
            <a:off x="4259253" y="2004993"/>
            <a:ext cx="396654" cy="1204929"/>
          </a:xfrm>
          <a:prstGeom prst="rect">
            <a:avLst/>
          </a:prstGeom>
        </p:spPr>
      </p:pic>
      <p:sp>
        <p:nvSpPr>
          <p:cNvPr id="14" name="CasellaDiTesto 13"/>
          <p:cNvSpPr txBox="1"/>
          <p:nvPr/>
        </p:nvSpPr>
        <p:spPr>
          <a:xfrm>
            <a:off x="4551357" y="2004993"/>
            <a:ext cx="5135565" cy="1169551"/>
          </a:xfrm>
          <a:prstGeom prst="rect">
            <a:avLst/>
          </a:prstGeom>
          <a:noFill/>
        </p:spPr>
        <p:txBody>
          <a:bodyPr wrap="square" rtlCol="0">
            <a:spAutoFit/>
          </a:bodyPr>
          <a:lstStyle/>
          <a:p>
            <a:r>
              <a:rPr lang="it-IT" b="1" i="1" dirty="0" err="1" smtClean="0"/>
              <a:t>r</a:t>
            </a:r>
            <a:r>
              <a:rPr lang="it-IT" b="1" i="1" baseline="-25000" dirty="0" err="1" smtClean="0"/>
              <a:t>j</a:t>
            </a:r>
            <a:r>
              <a:rPr lang="it-IT" b="1" i="1" baseline="-25000" dirty="0" smtClean="0"/>
              <a:t> </a:t>
            </a:r>
            <a:r>
              <a:rPr lang="it-IT" dirty="0" smtClean="0"/>
              <a:t> </a:t>
            </a:r>
            <a:r>
              <a:rPr lang="it-IT" sz="2200" dirty="0" smtClean="0"/>
              <a:t>con  </a:t>
            </a:r>
            <a:r>
              <a:rPr lang="it-IT" sz="2200" b="1" i="1" dirty="0" smtClean="0"/>
              <a:t>j</a:t>
            </a:r>
            <a:r>
              <a:rPr lang="it-IT" sz="2200" dirty="0" smtClean="0"/>
              <a:t>=0,1,2,3  Residui</a:t>
            </a:r>
          </a:p>
          <a:p>
            <a:endParaRPr lang="it-IT" sz="2200" dirty="0" smtClean="0"/>
          </a:p>
          <a:p>
            <a:r>
              <a:rPr lang="el-GR" b="1" i="1" dirty="0" smtClean="0"/>
              <a:t>ρ</a:t>
            </a:r>
            <a:r>
              <a:rPr lang="it-IT" b="1" i="1" dirty="0" smtClean="0"/>
              <a:t> </a:t>
            </a:r>
            <a:r>
              <a:rPr lang="it-IT" sz="2200" dirty="0" smtClean="0"/>
              <a:t>è l’indice del minore tra gli </a:t>
            </a:r>
            <a:r>
              <a:rPr lang="it-IT" b="1" i="1" dirty="0" err="1" smtClean="0"/>
              <a:t>r</a:t>
            </a:r>
            <a:r>
              <a:rPr lang="it-IT" b="1" i="1" baseline="-25000" dirty="0" err="1" smtClean="0"/>
              <a:t>j</a:t>
            </a:r>
            <a:r>
              <a:rPr lang="it-IT" sz="2200" dirty="0" smtClean="0"/>
              <a:t> al passo  </a:t>
            </a:r>
            <a:r>
              <a:rPr lang="it-IT" sz="2200" b="1" i="1" dirty="0" smtClean="0"/>
              <a:t>k</a:t>
            </a:r>
            <a:endParaRPr lang="it-IT" sz="2200" b="1" i="1" dirty="0"/>
          </a:p>
        </p:txBody>
      </p:sp>
      <p:sp>
        <p:nvSpPr>
          <p:cNvPr id="23" name="CasellaDiTesto 22"/>
          <p:cNvSpPr txBox="1"/>
          <p:nvPr/>
        </p:nvSpPr>
        <p:spPr>
          <a:xfrm>
            <a:off x="4514844" y="2004993"/>
            <a:ext cx="5135565" cy="1169551"/>
          </a:xfrm>
          <a:prstGeom prst="rect">
            <a:avLst/>
          </a:prstGeom>
          <a:noFill/>
        </p:spPr>
        <p:txBody>
          <a:bodyPr wrap="square" rtlCol="0">
            <a:spAutoFit/>
          </a:bodyPr>
          <a:lstStyle/>
          <a:p>
            <a:r>
              <a:rPr lang="it-IT" b="1" i="1" dirty="0" smtClean="0"/>
              <a:t>d</a:t>
            </a:r>
            <a:r>
              <a:rPr lang="it-IT" b="1" i="1" baseline="-25000" dirty="0" smtClean="0"/>
              <a:t>j </a:t>
            </a:r>
            <a:r>
              <a:rPr lang="it-IT" dirty="0" smtClean="0"/>
              <a:t> </a:t>
            </a:r>
            <a:r>
              <a:rPr lang="it-IT" sz="2200" dirty="0" smtClean="0"/>
              <a:t>con  </a:t>
            </a:r>
            <a:r>
              <a:rPr lang="it-IT" sz="2200" b="1" i="1" dirty="0" smtClean="0"/>
              <a:t>j</a:t>
            </a:r>
            <a:r>
              <a:rPr lang="it-IT" sz="2200" dirty="0" smtClean="0"/>
              <a:t>=0,1,2,3  Derivate dei residui</a:t>
            </a:r>
          </a:p>
          <a:p>
            <a:endParaRPr lang="it-IT" sz="2200" dirty="0" smtClean="0"/>
          </a:p>
          <a:p>
            <a:r>
              <a:rPr lang="it-IT" b="1" i="1" dirty="0" smtClean="0"/>
              <a:t> </a:t>
            </a:r>
            <a:r>
              <a:rPr lang="el-GR" b="1" i="1" dirty="0" smtClean="0"/>
              <a:t>δ</a:t>
            </a:r>
            <a:r>
              <a:rPr lang="it-IT" b="1" i="1" dirty="0" smtClean="0"/>
              <a:t> </a:t>
            </a:r>
            <a:r>
              <a:rPr lang="it-IT" sz="2200" dirty="0" smtClean="0"/>
              <a:t>è l’indice del minore tra i </a:t>
            </a:r>
            <a:r>
              <a:rPr lang="it-IT" sz="2200" b="1" i="1" dirty="0" smtClean="0"/>
              <a:t>d</a:t>
            </a:r>
            <a:r>
              <a:rPr lang="it-IT" b="1" i="1" baseline="-25000" dirty="0" smtClean="0"/>
              <a:t>j</a:t>
            </a:r>
            <a:r>
              <a:rPr lang="it-IT" b="1" i="1" dirty="0" smtClean="0"/>
              <a:t> </a:t>
            </a:r>
            <a:r>
              <a:rPr lang="it-IT" sz="2200" dirty="0" smtClean="0"/>
              <a:t>al passo </a:t>
            </a:r>
            <a:r>
              <a:rPr lang="it-IT" b="1" i="1" dirty="0" smtClean="0"/>
              <a:t>k</a:t>
            </a:r>
            <a:endParaRPr lang="it-IT" b="1" i="1" dirty="0"/>
          </a:p>
        </p:txBody>
      </p:sp>
      <p:pic>
        <p:nvPicPr>
          <p:cNvPr id="16396" name="Picture 15"/>
          <p:cNvPicPr>
            <a:picLocks noChangeAspect="1" noChangeArrowheads="1"/>
          </p:cNvPicPr>
          <p:nvPr/>
        </p:nvPicPr>
        <p:blipFill>
          <a:blip r:embed="rId6"/>
          <a:srcRect/>
          <a:stretch>
            <a:fillRect/>
          </a:stretch>
        </p:blipFill>
        <p:spPr bwMode="auto">
          <a:xfrm>
            <a:off x="863544" y="2004993"/>
            <a:ext cx="3036888" cy="3714750"/>
          </a:xfrm>
          <a:prstGeom prst="rect">
            <a:avLst/>
          </a:prstGeom>
          <a:noFill/>
          <a:ln w="9525">
            <a:noFill/>
            <a:miter lim="800000"/>
            <a:headEnd/>
            <a:tailEnd/>
          </a:ln>
        </p:spPr>
      </p:pic>
      <p:sp>
        <p:nvSpPr>
          <p:cNvPr id="18" name="Rettangolo 17"/>
          <p:cNvSpPr/>
          <p:nvPr/>
        </p:nvSpPr>
        <p:spPr>
          <a:xfrm>
            <a:off x="1301702" y="3209923"/>
            <a:ext cx="1533544" cy="328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387" name="Picture 3" descr="nuovapagina02image"/>
          <p:cNvPicPr>
            <a:picLocks noChangeAspect="1" noChangeArrowheads="1"/>
          </p:cNvPicPr>
          <p:nvPr/>
        </p:nvPicPr>
        <p:blipFill>
          <a:blip r:embed="rId7"/>
          <a:srcRect/>
          <a:stretch>
            <a:fillRect/>
          </a:stretch>
        </p:blipFill>
        <p:spPr bwMode="auto">
          <a:xfrm>
            <a:off x="563563" y="252413"/>
            <a:ext cx="714375" cy="714375"/>
          </a:xfrm>
          <a:prstGeom prst="rect">
            <a:avLst/>
          </a:prstGeom>
          <a:noFill/>
          <a:ln w="9525">
            <a:noFill/>
            <a:miter lim="800000"/>
            <a:headEnd/>
            <a:tailEnd/>
          </a:ln>
        </p:spPr>
      </p:pic>
      <p:pic>
        <p:nvPicPr>
          <p:cNvPr id="16388" name="Picture 4" descr="logo"/>
          <p:cNvPicPr>
            <a:picLocks noChangeAspect="1" noChangeArrowheads="1"/>
          </p:cNvPicPr>
          <p:nvPr/>
        </p:nvPicPr>
        <p:blipFill>
          <a:blip r:embed="rId8"/>
          <a:srcRect/>
          <a:stretch>
            <a:fillRect/>
          </a:stretch>
        </p:blipFill>
        <p:spPr bwMode="auto">
          <a:xfrm>
            <a:off x="8534400" y="388938"/>
            <a:ext cx="838200" cy="441325"/>
          </a:xfrm>
          <a:prstGeom prst="rect">
            <a:avLst/>
          </a:prstGeom>
          <a:noFill/>
          <a:ln w="9525">
            <a:noFill/>
            <a:miter lim="800000"/>
            <a:headEnd/>
            <a:tailEnd/>
          </a:ln>
        </p:spPr>
      </p:pic>
      <p:sp>
        <p:nvSpPr>
          <p:cNvPr id="16389"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16390"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16391"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16392" name="Segnaposto data 3"/>
          <p:cNvSpPr>
            <a:spLocks noGrp="1"/>
          </p:cNvSpPr>
          <p:nvPr>
            <p:ph type="dt" sz="quarter" idx="10"/>
          </p:nvPr>
        </p:nvSpPr>
        <p:spPr>
          <a:noFill/>
        </p:spPr>
        <p:txBody>
          <a:bodyPr/>
          <a:lstStyle/>
          <a:p>
            <a:r>
              <a:rPr lang="it-IT" smtClean="0"/>
              <a:t>24 Febbraio 2009</a:t>
            </a:r>
          </a:p>
        </p:txBody>
      </p:sp>
      <p:sp>
        <p:nvSpPr>
          <p:cNvPr id="16393" name="Segnaposto piè di pagina 4"/>
          <p:cNvSpPr>
            <a:spLocks noGrp="1"/>
          </p:cNvSpPr>
          <p:nvPr>
            <p:ph type="ftr" sz="quarter" idx="11"/>
          </p:nvPr>
        </p:nvSpPr>
        <p:spPr>
          <a:noFill/>
        </p:spPr>
        <p:txBody>
          <a:bodyPr/>
          <a:lstStyle/>
          <a:p>
            <a:r>
              <a:rPr lang="it-IT" smtClean="0"/>
              <a:t>Stefano Salis</a:t>
            </a:r>
          </a:p>
        </p:txBody>
      </p:sp>
      <p:sp>
        <p:nvSpPr>
          <p:cNvPr id="16394" name="Segnaposto numero diapositiva 5"/>
          <p:cNvSpPr>
            <a:spLocks noGrp="1"/>
          </p:cNvSpPr>
          <p:nvPr>
            <p:ph type="sldNum" sz="quarter" idx="12"/>
          </p:nvPr>
        </p:nvSpPr>
        <p:spPr>
          <a:noFill/>
        </p:spPr>
        <p:txBody>
          <a:bodyPr/>
          <a:lstStyle/>
          <a:p>
            <a:fld id="{AB5EC902-8C0F-4D62-B667-CFA748996D64}" type="slidenum">
              <a:rPr lang="it-IT" smtClean="0"/>
              <a:pPr/>
              <a:t>16</a:t>
            </a:fld>
            <a:endParaRPr lang="it-IT" smtClean="0"/>
          </a:p>
        </p:txBody>
      </p:sp>
      <p:sp>
        <p:nvSpPr>
          <p:cNvPr id="16395" name="Text Box 8"/>
          <p:cNvSpPr txBox="1">
            <a:spLocks noChangeArrowheads="1"/>
          </p:cNvSpPr>
          <p:nvPr/>
        </p:nvSpPr>
        <p:spPr bwMode="auto">
          <a:xfrm>
            <a:off x="1595438" y="1143000"/>
            <a:ext cx="6723062" cy="523875"/>
          </a:xfrm>
          <a:prstGeom prst="rect">
            <a:avLst/>
          </a:prstGeom>
          <a:noFill/>
          <a:ln w="9525">
            <a:noFill/>
            <a:miter lim="800000"/>
            <a:headEnd/>
            <a:tailEnd/>
          </a:ln>
        </p:spPr>
        <p:txBody>
          <a:bodyPr>
            <a:spAutoFit/>
          </a:bodyPr>
          <a:lstStyle/>
          <a:p>
            <a:pPr algn="ctr"/>
            <a:r>
              <a:rPr lang="it-IT" sz="2800" dirty="0"/>
              <a:t>Osservatore dello stato discreto: </a:t>
            </a:r>
            <a:r>
              <a:rPr lang="it-IT" sz="2800" b="1" dirty="0" smtClean="0"/>
              <a:t>Algoritmo</a:t>
            </a:r>
            <a:endParaRPr lang="it-IT" sz="2800" b="1" dirty="0"/>
          </a:p>
        </p:txBody>
      </p:sp>
      <p:sp>
        <p:nvSpPr>
          <p:cNvPr id="19" name="Rettangolo 18"/>
          <p:cNvSpPr/>
          <p:nvPr/>
        </p:nvSpPr>
        <p:spPr>
          <a:xfrm>
            <a:off x="1301701" y="4049720"/>
            <a:ext cx="766772" cy="255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1301700" y="1968480"/>
            <a:ext cx="2628936" cy="511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Line 11"/>
          <p:cNvSpPr>
            <a:spLocks noChangeShapeType="1"/>
          </p:cNvSpPr>
          <p:nvPr/>
        </p:nvSpPr>
        <p:spPr bwMode="auto">
          <a:xfrm rot="300000" flipH="1">
            <a:off x="3931586" y="2211352"/>
            <a:ext cx="548005" cy="45719"/>
          </a:xfrm>
          <a:prstGeom prst="line">
            <a:avLst/>
          </a:prstGeom>
          <a:noFill/>
          <a:ln w="47625">
            <a:solidFill>
              <a:schemeClr val="accent1"/>
            </a:solidFill>
            <a:round/>
            <a:headEnd/>
            <a:tailEnd type="triangle" w="med" len="med"/>
          </a:ln>
        </p:spPr>
        <p:txBody>
          <a:bodyPr/>
          <a:lstStyle/>
          <a:p>
            <a:endParaRPr lang="it-IT"/>
          </a:p>
        </p:txBody>
      </p:sp>
      <p:sp>
        <p:nvSpPr>
          <p:cNvPr id="25" name="Line 11"/>
          <p:cNvSpPr>
            <a:spLocks noChangeShapeType="1"/>
          </p:cNvSpPr>
          <p:nvPr/>
        </p:nvSpPr>
        <p:spPr bwMode="auto">
          <a:xfrm rot="300000" flipH="1">
            <a:off x="3931588" y="2868544"/>
            <a:ext cx="547040" cy="45719"/>
          </a:xfrm>
          <a:prstGeom prst="line">
            <a:avLst/>
          </a:prstGeom>
          <a:noFill/>
          <a:ln w="47625">
            <a:solidFill>
              <a:schemeClr val="accent1"/>
            </a:solidFill>
            <a:round/>
            <a:headEnd/>
            <a:tailEnd type="triangle" w="med" len="med"/>
          </a:ln>
        </p:spPr>
        <p:txBody>
          <a:bodyPr/>
          <a:lstStyle/>
          <a:p>
            <a:endParaRPr lang="it-IT"/>
          </a:p>
        </p:txBody>
      </p:sp>
      <p:sp>
        <p:nvSpPr>
          <p:cNvPr id="16" name="Rettangolo 15"/>
          <p:cNvSpPr/>
          <p:nvPr/>
        </p:nvSpPr>
        <p:spPr>
          <a:xfrm>
            <a:off x="1301700" y="2589202"/>
            <a:ext cx="2628936" cy="511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p:cNvSpPr txBox="1"/>
          <p:nvPr/>
        </p:nvSpPr>
        <p:spPr>
          <a:xfrm>
            <a:off x="4113201" y="3903669"/>
            <a:ext cx="1164101" cy="430887"/>
          </a:xfrm>
          <a:prstGeom prst="rect">
            <a:avLst/>
          </a:prstGeom>
          <a:noFill/>
        </p:spPr>
        <p:txBody>
          <a:bodyPr wrap="none" rtlCol="0">
            <a:spAutoFit/>
          </a:bodyPr>
          <a:lstStyle/>
          <a:p>
            <a:r>
              <a:rPr lang="it-IT" sz="2200" dirty="0" smtClean="0">
                <a:solidFill>
                  <a:srgbClr val="FF0000"/>
                </a:solidFill>
              </a:rPr>
              <a:t>a regime</a:t>
            </a:r>
            <a:endParaRPr lang="it-IT" sz="2200" dirty="0">
              <a:solidFill>
                <a:srgbClr val="FF0000"/>
              </a:solidFill>
            </a:endParaRPr>
          </a:p>
        </p:txBody>
      </p:sp>
      <p:sp>
        <p:nvSpPr>
          <p:cNvPr id="28" name="Line 11"/>
          <p:cNvSpPr>
            <a:spLocks noChangeShapeType="1"/>
          </p:cNvSpPr>
          <p:nvPr/>
        </p:nvSpPr>
        <p:spPr bwMode="auto">
          <a:xfrm rot="360000" flipH="1">
            <a:off x="2474893" y="4094313"/>
            <a:ext cx="1560903" cy="173214"/>
          </a:xfrm>
          <a:prstGeom prst="line">
            <a:avLst/>
          </a:prstGeom>
          <a:noFill/>
          <a:ln w="47625">
            <a:solidFill>
              <a:schemeClr val="accent1"/>
            </a:solidFill>
            <a:round/>
            <a:headEnd/>
            <a:tailEnd type="triangle" w="med" len="med"/>
          </a:ln>
        </p:spPr>
        <p:txBody>
          <a:bodyPr/>
          <a:lstStyle/>
          <a:p>
            <a:endParaRPr lang="it-IT"/>
          </a:p>
        </p:txBody>
      </p:sp>
      <p:sp>
        <p:nvSpPr>
          <p:cNvPr id="29" name="Line 11"/>
          <p:cNvSpPr>
            <a:spLocks noChangeShapeType="1"/>
          </p:cNvSpPr>
          <p:nvPr/>
        </p:nvSpPr>
        <p:spPr bwMode="auto">
          <a:xfrm rot="360000" flipH="1">
            <a:off x="3093123" y="2643678"/>
            <a:ext cx="2405283" cy="868442"/>
          </a:xfrm>
          <a:prstGeom prst="line">
            <a:avLst/>
          </a:prstGeom>
          <a:noFill/>
          <a:ln w="47625">
            <a:solidFill>
              <a:schemeClr val="accent1"/>
            </a:solidFill>
            <a:round/>
            <a:headEnd/>
            <a:tailEnd type="triangle" w="med" len="med"/>
          </a:ln>
        </p:spPr>
        <p:txBody>
          <a:bodyPr/>
          <a:lstStyle/>
          <a:p>
            <a:endParaRPr lang="it-IT"/>
          </a:p>
        </p:txBody>
      </p:sp>
      <p:sp>
        <p:nvSpPr>
          <p:cNvPr id="30" name="CasellaDiTesto 29"/>
          <p:cNvSpPr txBox="1"/>
          <p:nvPr/>
        </p:nvSpPr>
        <p:spPr>
          <a:xfrm>
            <a:off x="5537208" y="2443149"/>
            <a:ext cx="1760418" cy="430887"/>
          </a:xfrm>
          <a:prstGeom prst="rect">
            <a:avLst/>
          </a:prstGeom>
          <a:noFill/>
        </p:spPr>
        <p:txBody>
          <a:bodyPr wrap="none" rtlCol="0">
            <a:spAutoFit/>
          </a:bodyPr>
          <a:lstStyle/>
          <a:p>
            <a:r>
              <a:rPr lang="it-IT" sz="2200" dirty="0" smtClean="0">
                <a:solidFill>
                  <a:srgbClr val="FF0000"/>
                </a:solidFill>
              </a:rPr>
              <a:t>nel transitorio</a:t>
            </a:r>
            <a:endParaRPr lang="it-IT" sz="2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9" presetClass="emph" presetSubtype="0" grpId="1" nodeType="withEffect">
                                  <p:stCondLst>
                                    <p:cond delay="0"/>
                                  </p:stCondLst>
                                  <p:childTnLst>
                                    <p:set>
                                      <p:cBhvr rctx="PPT">
                                        <p:cTn id="14" dur="indefinite"/>
                                        <p:tgtEl>
                                          <p:spTgt spid="15"/>
                                        </p:tgtEl>
                                        <p:attrNameLst>
                                          <p:attrName>style.opacity</p:attrName>
                                        </p:attrNameLst>
                                      </p:cBhvr>
                                      <p:to>
                                        <p:strVal val="0.25"/>
                                      </p:to>
                                    </p:set>
                                    <p:animEffect filter="image" prLst="opacity: 0.25">
                                      <p:cBhvr rctx="IE">
                                        <p:cTn id="15" dur="indefinite"/>
                                        <p:tgtEl>
                                          <p:spTgt spid="1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9" presetClass="emph" presetSubtype="0" grpId="1" nodeType="withEffect">
                                  <p:stCondLst>
                                    <p:cond delay="0"/>
                                  </p:stCondLst>
                                  <p:childTnLst>
                                    <p:set>
                                      <p:cBhvr rctx="PPT">
                                        <p:cTn id="25" dur="indefinite"/>
                                        <p:tgtEl>
                                          <p:spTgt spid="16"/>
                                        </p:tgtEl>
                                        <p:attrNameLst>
                                          <p:attrName>style.opacity</p:attrName>
                                        </p:attrNameLst>
                                      </p:cBhvr>
                                      <p:to>
                                        <p:strVal val="0.25"/>
                                      </p:to>
                                    </p:set>
                                    <p:animEffect filter="image" prLst="opacity: 0.25">
                                      <p:cBhvr rctx="IE">
                                        <p:cTn id="26" dur="indefinite"/>
                                        <p:tgtEl>
                                          <p:spTgt spid="16"/>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9" presetClass="emph" presetSubtype="0" grpId="1" nodeType="withEffect">
                                  <p:stCondLst>
                                    <p:cond delay="0"/>
                                  </p:stCondLst>
                                  <p:childTnLst>
                                    <p:set>
                                      <p:cBhvr rctx="PPT">
                                        <p:cTn id="56" dur="indefinite"/>
                                        <p:tgtEl>
                                          <p:spTgt spid="18"/>
                                        </p:tgtEl>
                                        <p:attrNameLst>
                                          <p:attrName>style.opacity</p:attrName>
                                        </p:attrNameLst>
                                      </p:cBhvr>
                                      <p:to>
                                        <p:strVal val="0.25"/>
                                      </p:to>
                                    </p:set>
                                    <p:animEffect filter="image" prLst="opacity: 0.25">
                                      <p:cBhvr rctx="IE">
                                        <p:cTn id="57" dur="indefinite"/>
                                        <p:tgtEl>
                                          <p:spTgt spid="18"/>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24"/>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18"/>
                                        </p:tgtEl>
                                        <p:attrNameLst>
                                          <p:attrName>style.visibility</p:attrName>
                                        </p:attrNameLst>
                                      </p:cBhvr>
                                      <p:to>
                                        <p:strVal val="hidden"/>
                                      </p:to>
                                    </p:set>
                                  </p:childTnLst>
                                </p:cTn>
                              </p:par>
                              <p:par>
                                <p:cTn id="68" presetID="9" presetClass="emph" presetSubtype="0" grpId="1" nodeType="withEffect">
                                  <p:stCondLst>
                                    <p:cond delay="0"/>
                                  </p:stCondLst>
                                  <p:childTnLst>
                                    <p:set>
                                      <p:cBhvr rctx="PPT">
                                        <p:cTn id="69" dur="indefinite"/>
                                        <p:tgtEl>
                                          <p:spTgt spid="19"/>
                                        </p:tgtEl>
                                        <p:attrNameLst>
                                          <p:attrName>style.opacity</p:attrName>
                                        </p:attrNameLst>
                                      </p:cBhvr>
                                      <p:to>
                                        <p:strVal val="0.25"/>
                                      </p:to>
                                    </p:set>
                                    <p:animEffect filter="image" prLst="opacity: 0.25">
                                      <p:cBhvr rctx="IE">
                                        <p:cTn id="70" dur="indefinite"/>
                                        <p:tgtEl>
                                          <p:spTgt spid="19"/>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28"/>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2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3" grpId="0"/>
      <p:bldP spid="23" grpId="1"/>
      <p:bldP spid="18" grpId="0" animBg="1"/>
      <p:bldP spid="18" grpId="1" animBg="1"/>
      <p:bldP spid="18" grpId="2" animBg="1"/>
      <p:bldP spid="19" grpId="0" animBg="1"/>
      <p:bldP spid="19" grpId="1" animBg="1"/>
      <p:bldP spid="15" grpId="0" animBg="1"/>
      <p:bldP spid="15" grpId="1" animBg="1"/>
      <p:bldP spid="15" grpId="2" animBg="1"/>
      <p:bldP spid="21" grpId="0" animBg="1"/>
      <p:bldP spid="21" grpId="1" animBg="1"/>
      <p:bldP spid="25" grpId="0" animBg="1"/>
      <p:bldP spid="25" grpId="1" animBg="1"/>
      <p:bldP spid="16" grpId="0" animBg="1"/>
      <p:bldP spid="16" grpId="1" animBg="1"/>
      <p:bldP spid="16" grpId="2" animBg="1"/>
      <p:bldP spid="27" grpId="0"/>
      <p:bldP spid="28" grpId="0" animBg="1"/>
      <p:bldP spid="28" grpId="1" animBg="1"/>
      <p:bldP spid="28" grpId="2" animBg="1"/>
      <p:bldP spid="29" grpId="0" animBg="1"/>
      <p:bldP spid="29" grpId="1" animBg="1"/>
      <p:bldP spid="30" grpId="0"/>
      <p:bldP spid="3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0" descr="d1.jpg"/>
          <p:cNvPicPr>
            <a:picLocks noChangeAspect="1"/>
          </p:cNvPicPr>
          <p:nvPr/>
        </p:nvPicPr>
        <p:blipFill>
          <a:blip r:embed="rId3"/>
          <a:srcRect/>
          <a:stretch>
            <a:fillRect/>
          </a:stretch>
        </p:blipFill>
        <p:spPr bwMode="auto">
          <a:xfrm>
            <a:off x="381000" y="1500188"/>
            <a:ext cx="8850313" cy="4684712"/>
          </a:xfrm>
          <a:prstGeom prst="rect">
            <a:avLst/>
          </a:prstGeom>
          <a:noFill/>
          <a:ln w="9525">
            <a:noFill/>
            <a:miter lim="800000"/>
            <a:headEnd/>
            <a:tailEnd/>
          </a:ln>
        </p:spPr>
      </p:pic>
      <p:pic>
        <p:nvPicPr>
          <p:cNvPr id="17411" name="Picture 3" descr="nuovapagina02image"/>
          <p:cNvPicPr>
            <a:picLocks noChangeAspect="1" noChangeArrowheads="1"/>
          </p:cNvPicPr>
          <p:nvPr/>
        </p:nvPicPr>
        <p:blipFill>
          <a:blip r:embed="rId4"/>
          <a:srcRect/>
          <a:stretch>
            <a:fillRect/>
          </a:stretch>
        </p:blipFill>
        <p:spPr bwMode="auto">
          <a:xfrm>
            <a:off x="563563" y="252413"/>
            <a:ext cx="714375" cy="714375"/>
          </a:xfrm>
          <a:prstGeom prst="rect">
            <a:avLst/>
          </a:prstGeom>
          <a:noFill/>
          <a:ln w="9525">
            <a:noFill/>
            <a:miter lim="800000"/>
            <a:headEnd/>
            <a:tailEnd/>
          </a:ln>
        </p:spPr>
      </p:pic>
      <p:pic>
        <p:nvPicPr>
          <p:cNvPr id="17412" name="Picture 4" descr="logo"/>
          <p:cNvPicPr>
            <a:picLocks noChangeAspect="1" noChangeArrowheads="1"/>
          </p:cNvPicPr>
          <p:nvPr/>
        </p:nvPicPr>
        <p:blipFill>
          <a:blip r:embed="rId5"/>
          <a:srcRect/>
          <a:stretch>
            <a:fillRect/>
          </a:stretch>
        </p:blipFill>
        <p:spPr bwMode="auto">
          <a:xfrm>
            <a:off x="8534400" y="388938"/>
            <a:ext cx="838200" cy="441325"/>
          </a:xfrm>
          <a:prstGeom prst="rect">
            <a:avLst/>
          </a:prstGeom>
          <a:noFill/>
          <a:ln w="9525">
            <a:noFill/>
            <a:miter lim="800000"/>
            <a:headEnd/>
            <a:tailEnd/>
          </a:ln>
        </p:spPr>
      </p:pic>
      <p:sp>
        <p:nvSpPr>
          <p:cNvPr id="17413"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17414"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17415"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17416" name="Segnaposto data 3"/>
          <p:cNvSpPr>
            <a:spLocks noGrp="1"/>
          </p:cNvSpPr>
          <p:nvPr>
            <p:ph type="dt" sz="quarter" idx="10"/>
          </p:nvPr>
        </p:nvSpPr>
        <p:spPr>
          <a:noFill/>
        </p:spPr>
        <p:txBody>
          <a:bodyPr/>
          <a:lstStyle/>
          <a:p>
            <a:r>
              <a:rPr lang="it-IT" smtClean="0"/>
              <a:t>24 Febbraio 2009</a:t>
            </a:r>
          </a:p>
        </p:txBody>
      </p:sp>
      <p:sp>
        <p:nvSpPr>
          <p:cNvPr id="17417" name="Segnaposto piè di pagina 4"/>
          <p:cNvSpPr>
            <a:spLocks noGrp="1"/>
          </p:cNvSpPr>
          <p:nvPr>
            <p:ph type="ftr" sz="quarter" idx="11"/>
          </p:nvPr>
        </p:nvSpPr>
        <p:spPr>
          <a:noFill/>
        </p:spPr>
        <p:txBody>
          <a:bodyPr/>
          <a:lstStyle/>
          <a:p>
            <a:r>
              <a:rPr lang="it-IT" smtClean="0"/>
              <a:t>Stefano Salis</a:t>
            </a:r>
          </a:p>
        </p:txBody>
      </p:sp>
      <p:sp>
        <p:nvSpPr>
          <p:cNvPr id="17418" name="Segnaposto numero diapositiva 5"/>
          <p:cNvSpPr>
            <a:spLocks noGrp="1"/>
          </p:cNvSpPr>
          <p:nvPr>
            <p:ph type="sldNum" sz="quarter" idx="12"/>
          </p:nvPr>
        </p:nvSpPr>
        <p:spPr>
          <a:noFill/>
        </p:spPr>
        <p:txBody>
          <a:bodyPr/>
          <a:lstStyle/>
          <a:p>
            <a:fld id="{16C103FE-3D14-4703-A117-2DCF75D478BC}" type="slidenum">
              <a:rPr lang="it-IT" smtClean="0"/>
              <a:pPr/>
              <a:t>17</a:t>
            </a:fld>
            <a:endParaRPr lang="it-IT" smtClean="0"/>
          </a:p>
        </p:txBody>
      </p:sp>
      <p:sp>
        <p:nvSpPr>
          <p:cNvPr id="17419" name="Text Box 8"/>
          <p:cNvSpPr txBox="1">
            <a:spLocks noChangeArrowheads="1"/>
          </p:cNvSpPr>
          <p:nvPr/>
        </p:nvSpPr>
        <p:spPr bwMode="auto">
          <a:xfrm>
            <a:off x="595313" y="1143000"/>
            <a:ext cx="8929687" cy="523875"/>
          </a:xfrm>
          <a:prstGeom prst="rect">
            <a:avLst/>
          </a:prstGeom>
          <a:noFill/>
          <a:ln w="9525">
            <a:noFill/>
            <a:miter lim="800000"/>
            <a:headEnd/>
            <a:tailEnd/>
          </a:ln>
        </p:spPr>
        <p:txBody>
          <a:bodyPr>
            <a:spAutoFit/>
          </a:bodyPr>
          <a:lstStyle/>
          <a:p>
            <a:pPr algn="ctr"/>
            <a:r>
              <a:rPr lang="it-IT" sz="2800" dirty="0"/>
              <a:t>Osservatore dello stato discreto</a:t>
            </a:r>
            <a:r>
              <a:rPr lang="it-IT" sz="2800" dirty="0" smtClean="0"/>
              <a:t>:</a:t>
            </a:r>
            <a:r>
              <a:rPr lang="it-IT" sz="2800" b="1" dirty="0" smtClean="0"/>
              <a:t>  le </a:t>
            </a:r>
            <a:r>
              <a:rPr lang="it-IT" sz="2800" b="1" dirty="0"/>
              <a:t>soglie</a:t>
            </a:r>
          </a:p>
        </p:txBody>
      </p:sp>
      <p:sp>
        <p:nvSpPr>
          <p:cNvPr id="12" name="Rettangolo 11"/>
          <p:cNvSpPr/>
          <p:nvPr/>
        </p:nvSpPr>
        <p:spPr>
          <a:xfrm>
            <a:off x="1520825" y="4999038"/>
            <a:ext cx="6892925" cy="182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12"/>
                                        </p:tgtEl>
                                        <p:attrNameLst>
                                          <p:attrName>style.opacity</p:attrName>
                                        </p:attrNameLst>
                                      </p:cBhvr>
                                      <p:to>
                                        <p:strVal val="0.5"/>
                                      </p:to>
                                    </p:set>
                                    <p:animEffect filter="image" prLst="opacity: 0.5">
                                      <p:cBhvr rctx="IE">
                                        <p:cTn id="9"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modimodelloXMIS.jpg"/>
          <p:cNvPicPr>
            <a:picLocks noChangeAspect="1"/>
          </p:cNvPicPr>
          <p:nvPr/>
        </p:nvPicPr>
        <p:blipFill>
          <a:blip r:embed="rId3"/>
          <a:srcRect/>
          <a:stretch>
            <a:fillRect/>
          </a:stretch>
        </p:blipFill>
        <p:spPr bwMode="auto">
          <a:xfrm>
            <a:off x="666750" y="1646238"/>
            <a:ext cx="8382000" cy="4286250"/>
          </a:xfrm>
          <a:prstGeom prst="rect">
            <a:avLst/>
          </a:prstGeom>
          <a:noFill/>
          <a:ln w="9525">
            <a:noFill/>
            <a:miter lim="800000"/>
            <a:headEnd/>
            <a:tailEnd/>
          </a:ln>
        </p:spPr>
      </p:pic>
      <p:pic>
        <p:nvPicPr>
          <p:cNvPr id="17" name="Immagine 16" descr="modimodelloXMISpart2.jpg"/>
          <p:cNvPicPr>
            <a:picLocks noChangeAspect="1"/>
          </p:cNvPicPr>
          <p:nvPr/>
        </p:nvPicPr>
        <p:blipFill>
          <a:blip r:embed="rId4"/>
          <a:srcRect/>
          <a:stretch>
            <a:fillRect/>
          </a:stretch>
        </p:blipFill>
        <p:spPr bwMode="auto">
          <a:xfrm>
            <a:off x="3595688" y="1785938"/>
            <a:ext cx="5472112" cy="3500437"/>
          </a:xfrm>
          <a:prstGeom prst="rect">
            <a:avLst/>
          </a:prstGeom>
          <a:noFill/>
          <a:ln w="9525">
            <a:solidFill>
              <a:schemeClr val="accent1">
                <a:lumMod val="75000"/>
              </a:schemeClr>
            </a:solidFill>
            <a:miter lim="800000"/>
            <a:headEnd/>
            <a:tailEnd/>
          </a:ln>
        </p:spPr>
      </p:pic>
      <p:pic>
        <p:nvPicPr>
          <p:cNvPr id="22532" name="Picture 3" descr="nuovapagina02image"/>
          <p:cNvPicPr>
            <a:picLocks noChangeAspect="1" noChangeArrowheads="1"/>
          </p:cNvPicPr>
          <p:nvPr/>
        </p:nvPicPr>
        <p:blipFill>
          <a:blip r:embed="rId5"/>
          <a:srcRect/>
          <a:stretch>
            <a:fillRect/>
          </a:stretch>
        </p:blipFill>
        <p:spPr bwMode="auto">
          <a:xfrm>
            <a:off x="563563" y="252413"/>
            <a:ext cx="714375" cy="714375"/>
          </a:xfrm>
          <a:prstGeom prst="rect">
            <a:avLst/>
          </a:prstGeom>
          <a:noFill/>
          <a:ln w="9525">
            <a:noFill/>
            <a:miter lim="800000"/>
            <a:headEnd/>
            <a:tailEnd/>
          </a:ln>
        </p:spPr>
      </p:pic>
      <p:pic>
        <p:nvPicPr>
          <p:cNvPr id="22533" name="Picture 4" descr="logo"/>
          <p:cNvPicPr>
            <a:picLocks noChangeAspect="1" noChangeArrowheads="1"/>
          </p:cNvPicPr>
          <p:nvPr/>
        </p:nvPicPr>
        <p:blipFill>
          <a:blip r:embed="rId6"/>
          <a:srcRect/>
          <a:stretch>
            <a:fillRect/>
          </a:stretch>
        </p:blipFill>
        <p:spPr bwMode="auto">
          <a:xfrm>
            <a:off x="8534400" y="388938"/>
            <a:ext cx="838200" cy="441325"/>
          </a:xfrm>
          <a:prstGeom prst="rect">
            <a:avLst/>
          </a:prstGeom>
          <a:noFill/>
          <a:ln w="9525">
            <a:noFill/>
            <a:miter lim="800000"/>
            <a:headEnd/>
            <a:tailEnd/>
          </a:ln>
        </p:spPr>
      </p:pic>
      <p:sp>
        <p:nvSpPr>
          <p:cNvPr id="22534"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22535"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22536"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22537" name="Segnaposto data 3"/>
          <p:cNvSpPr>
            <a:spLocks noGrp="1"/>
          </p:cNvSpPr>
          <p:nvPr>
            <p:ph type="dt" sz="quarter" idx="10"/>
          </p:nvPr>
        </p:nvSpPr>
        <p:spPr>
          <a:noFill/>
        </p:spPr>
        <p:txBody>
          <a:bodyPr/>
          <a:lstStyle/>
          <a:p>
            <a:r>
              <a:rPr lang="it-IT" smtClean="0"/>
              <a:t>24 Febbraio 2009</a:t>
            </a:r>
          </a:p>
        </p:txBody>
      </p:sp>
      <p:sp>
        <p:nvSpPr>
          <p:cNvPr id="22538" name="Segnaposto piè di pagina 4"/>
          <p:cNvSpPr>
            <a:spLocks noGrp="1"/>
          </p:cNvSpPr>
          <p:nvPr>
            <p:ph type="ftr" sz="quarter" idx="11"/>
          </p:nvPr>
        </p:nvSpPr>
        <p:spPr>
          <a:noFill/>
        </p:spPr>
        <p:txBody>
          <a:bodyPr/>
          <a:lstStyle/>
          <a:p>
            <a:r>
              <a:rPr lang="it-IT" smtClean="0"/>
              <a:t>Stefano Salis</a:t>
            </a:r>
          </a:p>
        </p:txBody>
      </p:sp>
      <p:sp>
        <p:nvSpPr>
          <p:cNvPr id="22539" name="Segnaposto numero diapositiva 5"/>
          <p:cNvSpPr>
            <a:spLocks noGrp="1"/>
          </p:cNvSpPr>
          <p:nvPr>
            <p:ph type="sldNum" sz="quarter" idx="12"/>
          </p:nvPr>
        </p:nvSpPr>
        <p:spPr>
          <a:noFill/>
        </p:spPr>
        <p:txBody>
          <a:bodyPr/>
          <a:lstStyle/>
          <a:p>
            <a:fld id="{131E1A02-BF93-4A47-819F-EDAAA40C1782}" type="slidenum">
              <a:rPr lang="it-IT" smtClean="0"/>
              <a:pPr/>
              <a:t>18</a:t>
            </a:fld>
            <a:endParaRPr lang="it-IT" smtClean="0"/>
          </a:p>
        </p:txBody>
      </p:sp>
      <p:sp>
        <p:nvSpPr>
          <p:cNvPr id="22540" name="Text Box 8"/>
          <p:cNvSpPr txBox="1">
            <a:spLocks noChangeArrowheads="1"/>
          </p:cNvSpPr>
          <p:nvPr/>
        </p:nvSpPr>
        <p:spPr bwMode="auto">
          <a:xfrm>
            <a:off x="3236889" y="1165194"/>
            <a:ext cx="3839513" cy="535951"/>
          </a:xfrm>
          <a:prstGeom prst="rect">
            <a:avLst/>
          </a:prstGeom>
          <a:noFill/>
          <a:ln w="9525">
            <a:noFill/>
            <a:miter lim="800000"/>
            <a:headEnd/>
            <a:tailEnd/>
          </a:ln>
        </p:spPr>
        <p:txBody>
          <a:bodyPr wrap="square">
            <a:spAutoFit/>
          </a:bodyPr>
          <a:lstStyle/>
          <a:p>
            <a:pPr algn="ctr"/>
            <a:r>
              <a:rPr lang="it-IT" sz="2800" dirty="0"/>
              <a:t>Simulazione sul modello </a:t>
            </a:r>
            <a:endParaRPr lang="it-IT" sz="2800" b="1" dirty="0"/>
          </a:p>
        </p:txBody>
      </p:sp>
      <p:sp>
        <p:nvSpPr>
          <p:cNvPr id="12" name="Rettangolo 11"/>
          <p:cNvSpPr/>
          <p:nvPr/>
        </p:nvSpPr>
        <p:spPr>
          <a:xfrm>
            <a:off x="2095500" y="4071938"/>
            <a:ext cx="428625" cy="1143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Rettangolo 12"/>
          <p:cNvSpPr/>
          <p:nvPr/>
        </p:nvSpPr>
        <p:spPr>
          <a:xfrm>
            <a:off x="2738438" y="3143250"/>
            <a:ext cx="500062" cy="207168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Line 11"/>
          <p:cNvSpPr>
            <a:spLocks noChangeShapeType="1"/>
          </p:cNvSpPr>
          <p:nvPr/>
        </p:nvSpPr>
        <p:spPr bwMode="auto">
          <a:xfrm rot="120000" flipV="1">
            <a:off x="2325688" y="3406775"/>
            <a:ext cx="1254125" cy="906463"/>
          </a:xfrm>
          <a:prstGeom prst="line">
            <a:avLst/>
          </a:prstGeom>
          <a:noFill/>
          <a:ln w="47625">
            <a:solidFill>
              <a:schemeClr val="accent1">
                <a:lumMod val="75000"/>
              </a:schemeClr>
            </a:solidFill>
            <a:round/>
            <a:headEnd/>
            <a:tailEnd type="triangle" w="med" len="med"/>
          </a:ln>
        </p:spPr>
        <p:txBody>
          <a:bodyPr/>
          <a:lstStyle/>
          <a:p>
            <a:pPr>
              <a:defRPr/>
            </a:pPr>
            <a:endParaRPr lang="it-IT"/>
          </a:p>
        </p:txBody>
      </p:sp>
      <p:sp>
        <p:nvSpPr>
          <p:cNvPr id="15" name="Line 11"/>
          <p:cNvSpPr>
            <a:spLocks noChangeShapeType="1"/>
          </p:cNvSpPr>
          <p:nvPr/>
        </p:nvSpPr>
        <p:spPr bwMode="auto">
          <a:xfrm rot="120000" flipV="1">
            <a:off x="2960688" y="3632200"/>
            <a:ext cx="627062" cy="500063"/>
          </a:xfrm>
          <a:prstGeom prst="line">
            <a:avLst/>
          </a:prstGeom>
          <a:noFill/>
          <a:ln w="47625">
            <a:solidFill>
              <a:schemeClr val="accent1">
                <a:lumMod val="75000"/>
              </a:schemeClr>
            </a:solidFill>
            <a:round/>
            <a:headEnd/>
            <a:tailEnd type="triangle" w="med" len="med"/>
          </a:ln>
        </p:spPr>
        <p:txBody>
          <a:bodyPr/>
          <a:lstStyle/>
          <a:p>
            <a:pPr>
              <a:defRPr/>
            </a:pPr>
            <a:endParaRPr lang="it-IT"/>
          </a:p>
        </p:txBody>
      </p:sp>
      <p:pic>
        <p:nvPicPr>
          <p:cNvPr id="16" name="Immagine 15" descr="modimodelloXMISpart1.jpg"/>
          <p:cNvPicPr>
            <a:picLocks noChangeAspect="1"/>
          </p:cNvPicPr>
          <p:nvPr/>
        </p:nvPicPr>
        <p:blipFill>
          <a:blip r:embed="rId7"/>
          <a:srcRect/>
          <a:stretch>
            <a:fillRect/>
          </a:stretch>
        </p:blipFill>
        <p:spPr bwMode="auto">
          <a:xfrm>
            <a:off x="3595688" y="1785938"/>
            <a:ext cx="5429250" cy="3500437"/>
          </a:xfrm>
          <a:prstGeom prst="rect">
            <a:avLst/>
          </a:prstGeom>
          <a:noFill/>
          <a:ln w="9525">
            <a:solidFill>
              <a:schemeClr val="accent1">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9" presetClass="emph" presetSubtype="0" nodeType="withEffect">
                                  <p:stCondLst>
                                    <p:cond delay="0"/>
                                  </p:stCondLst>
                                  <p:endCondLst>
                                    <p:cond evt="onNext" delay="0">
                                      <p:tgtEl>
                                        <p:sldTgt/>
                                      </p:tgtEl>
                                    </p:cond>
                                  </p:endCondLst>
                                  <p:childTnLst>
                                    <p:set>
                                      <p:cBhvr rctx="PPT">
                                        <p:cTn id="14" dur="indefinite"/>
                                        <p:tgtEl>
                                          <p:spTgt spid="11"/>
                                        </p:tgtEl>
                                        <p:attrNameLst>
                                          <p:attrName>style.opacity</p:attrName>
                                        </p:attrNameLst>
                                      </p:cBhvr>
                                      <p:to>
                                        <p:strVal val="0.25"/>
                                      </p:to>
                                    </p:set>
                                    <p:animEffect filter="image" prLst="opacity: 0.25">
                                      <p:cBhvr rctx="IE">
                                        <p:cTn id="15" dur="indefinite"/>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6"/>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25"/>
                                      </p:to>
                                    </p:set>
                                    <p:animEffect filter="image" prLst="opacity: 0.25">
                                      <p:cBhvr rctx="IE">
                                        <p:cTn id="34"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modimodelloXMIS.jpg"/>
          <p:cNvPicPr>
            <a:picLocks noChangeAspect="1"/>
          </p:cNvPicPr>
          <p:nvPr/>
        </p:nvPicPr>
        <p:blipFill>
          <a:blip r:embed="rId3"/>
          <a:srcRect/>
          <a:stretch>
            <a:fillRect/>
          </a:stretch>
        </p:blipFill>
        <p:spPr bwMode="auto">
          <a:xfrm>
            <a:off x="666750" y="1646238"/>
            <a:ext cx="8382000" cy="4286250"/>
          </a:xfrm>
          <a:prstGeom prst="rect">
            <a:avLst/>
          </a:prstGeom>
          <a:noFill/>
          <a:ln w="9525">
            <a:noFill/>
            <a:miter lim="800000"/>
            <a:headEnd/>
            <a:tailEnd/>
          </a:ln>
        </p:spPr>
      </p:pic>
      <p:pic>
        <p:nvPicPr>
          <p:cNvPr id="19" name="Immagine 18" descr="modimodelloXMISpart2.jpg"/>
          <p:cNvPicPr>
            <a:picLocks noChangeAspect="1"/>
          </p:cNvPicPr>
          <p:nvPr/>
        </p:nvPicPr>
        <p:blipFill>
          <a:blip r:embed="rId4"/>
          <a:srcRect/>
          <a:stretch>
            <a:fillRect/>
          </a:stretch>
        </p:blipFill>
        <p:spPr bwMode="auto">
          <a:xfrm>
            <a:off x="3595688" y="1857375"/>
            <a:ext cx="5472112" cy="3500438"/>
          </a:xfrm>
          <a:prstGeom prst="rect">
            <a:avLst/>
          </a:prstGeom>
          <a:noFill/>
          <a:ln w="9525">
            <a:solidFill>
              <a:schemeClr val="accent1">
                <a:lumMod val="75000"/>
              </a:schemeClr>
            </a:solidFill>
            <a:miter lim="800000"/>
            <a:headEnd/>
            <a:tailEnd/>
          </a:ln>
        </p:spPr>
      </p:pic>
      <p:pic>
        <p:nvPicPr>
          <p:cNvPr id="23556" name="Picture 3" descr="nuovapagina02image"/>
          <p:cNvPicPr>
            <a:picLocks noChangeAspect="1" noChangeArrowheads="1"/>
          </p:cNvPicPr>
          <p:nvPr/>
        </p:nvPicPr>
        <p:blipFill>
          <a:blip r:embed="rId5"/>
          <a:srcRect/>
          <a:stretch>
            <a:fillRect/>
          </a:stretch>
        </p:blipFill>
        <p:spPr bwMode="auto">
          <a:xfrm>
            <a:off x="563563" y="252413"/>
            <a:ext cx="714375" cy="714375"/>
          </a:xfrm>
          <a:prstGeom prst="rect">
            <a:avLst/>
          </a:prstGeom>
          <a:noFill/>
          <a:ln w="9525">
            <a:noFill/>
            <a:miter lim="800000"/>
            <a:headEnd/>
            <a:tailEnd/>
          </a:ln>
        </p:spPr>
      </p:pic>
      <p:pic>
        <p:nvPicPr>
          <p:cNvPr id="23557" name="Picture 4" descr="logo"/>
          <p:cNvPicPr>
            <a:picLocks noChangeAspect="1" noChangeArrowheads="1"/>
          </p:cNvPicPr>
          <p:nvPr/>
        </p:nvPicPr>
        <p:blipFill>
          <a:blip r:embed="rId6"/>
          <a:srcRect/>
          <a:stretch>
            <a:fillRect/>
          </a:stretch>
        </p:blipFill>
        <p:spPr bwMode="auto">
          <a:xfrm>
            <a:off x="8534400" y="388938"/>
            <a:ext cx="838200" cy="441325"/>
          </a:xfrm>
          <a:prstGeom prst="rect">
            <a:avLst/>
          </a:prstGeom>
          <a:noFill/>
          <a:ln w="9525">
            <a:noFill/>
            <a:miter lim="800000"/>
            <a:headEnd/>
            <a:tailEnd/>
          </a:ln>
        </p:spPr>
      </p:pic>
      <p:sp>
        <p:nvSpPr>
          <p:cNvPr id="23558"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23559"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23560"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23561" name="Segnaposto data 3"/>
          <p:cNvSpPr>
            <a:spLocks noGrp="1"/>
          </p:cNvSpPr>
          <p:nvPr>
            <p:ph type="dt" sz="quarter" idx="10"/>
          </p:nvPr>
        </p:nvSpPr>
        <p:spPr>
          <a:noFill/>
        </p:spPr>
        <p:txBody>
          <a:bodyPr/>
          <a:lstStyle/>
          <a:p>
            <a:r>
              <a:rPr lang="it-IT" smtClean="0"/>
              <a:t>24 Febbraio 2009</a:t>
            </a:r>
          </a:p>
        </p:txBody>
      </p:sp>
      <p:sp>
        <p:nvSpPr>
          <p:cNvPr id="23562" name="Segnaposto piè di pagina 4"/>
          <p:cNvSpPr>
            <a:spLocks noGrp="1"/>
          </p:cNvSpPr>
          <p:nvPr>
            <p:ph type="ftr" sz="quarter" idx="11"/>
          </p:nvPr>
        </p:nvSpPr>
        <p:spPr>
          <a:noFill/>
        </p:spPr>
        <p:txBody>
          <a:bodyPr/>
          <a:lstStyle/>
          <a:p>
            <a:r>
              <a:rPr lang="it-IT" smtClean="0"/>
              <a:t>Stefano Salis</a:t>
            </a:r>
          </a:p>
        </p:txBody>
      </p:sp>
      <p:sp>
        <p:nvSpPr>
          <p:cNvPr id="23563" name="Segnaposto numero diapositiva 5"/>
          <p:cNvSpPr>
            <a:spLocks noGrp="1"/>
          </p:cNvSpPr>
          <p:nvPr>
            <p:ph type="sldNum" sz="quarter" idx="12"/>
          </p:nvPr>
        </p:nvSpPr>
        <p:spPr>
          <a:noFill/>
        </p:spPr>
        <p:txBody>
          <a:bodyPr/>
          <a:lstStyle/>
          <a:p>
            <a:fld id="{44D3EA4F-B75A-4311-A016-8FC478B3E119}" type="slidenum">
              <a:rPr lang="it-IT" smtClean="0"/>
              <a:pPr/>
              <a:t>19</a:t>
            </a:fld>
            <a:endParaRPr lang="it-IT" smtClean="0"/>
          </a:p>
        </p:txBody>
      </p:sp>
      <p:sp>
        <p:nvSpPr>
          <p:cNvPr id="14" name="Rettangolo 13"/>
          <p:cNvSpPr/>
          <p:nvPr/>
        </p:nvSpPr>
        <p:spPr>
          <a:xfrm>
            <a:off x="2095500" y="4071938"/>
            <a:ext cx="428625" cy="1143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Rettangolo 14"/>
          <p:cNvSpPr/>
          <p:nvPr/>
        </p:nvSpPr>
        <p:spPr>
          <a:xfrm>
            <a:off x="2738438" y="3143250"/>
            <a:ext cx="500062" cy="207168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Line 11"/>
          <p:cNvSpPr>
            <a:spLocks noChangeShapeType="1"/>
          </p:cNvSpPr>
          <p:nvPr/>
        </p:nvSpPr>
        <p:spPr bwMode="auto">
          <a:xfrm rot="120000" flipV="1">
            <a:off x="2325688" y="3406775"/>
            <a:ext cx="1254125" cy="906463"/>
          </a:xfrm>
          <a:prstGeom prst="line">
            <a:avLst/>
          </a:prstGeom>
          <a:noFill/>
          <a:ln w="47625">
            <a:solidFill>
              <a:schemeClr val="accent1">
                <a:lumMod val="75000"/>
              </a:schemeClr>
            </a:solidFill>
            <a:round/>
            <a:headEnd/>
            <a:tailEnd type="triangle" w="med" len="med"/>
          </a:ln>
        </p:spPr>
        <p:txBody>
          <a:bodyPr/>
          <a:lstStyle/>
          <a:p>
            <a:pPr>
              <a:defRPr/>
            </a:pPr>
            <a:endParaRPr lang="it-IT"/>
          </a:p>
        </p:txBody>
      </p:sp>
      <p:sp>
        <p:nvSpPr>
          <p:cNvPr id="17" name="Line 11"/>
          <p:cNvSpPr>
            <a:spLocks noChangeShapeType="1"/>
          </p:cNvSpPr>
          <p:nvPr/>
        </p:nvSpPr>
        <p:spPr bwMode="auto">
          <a:xfrm rot="120000" flipV="1">
            <a:off x="2960688" y="3632200"/>
            <a:ext cx="627062" cy="500063"/>
          </a:xfrm>
          <a:prstGeom prst="line">
            <a:avLst/>
          </a:prstGeom>
          <a:noFill/>
          <a:ln w="47625">
            <a:solidFill>
              <a:schemeClr val="accent1">
                <a:lumMod val="75000"/>
              </a:schemeClr>
            </a:solidFill>
            <a:round/>
            <a:headEnd/>
            <a:tailEnd type="triangle" w="med" len="med"/>
          </a:ln>
        </p:spPr>
        <p:txBody>
          <a:bodyPr/>
          <a:lstStyle/>
          <a:p>
            <a:pPr>
              <a:defRPr/>
            </a:pPr>
            <a:endParaRPr lang="it-IT"/>
          </a:p>
        </p:txBody>
      </p:sp>
      <p:pic>
        <p:nvPicPr>
          <p:cNvPr id="18" name="Immagine 17" descr="modimodelloXMISpart1.jpg"/>
          <p:cNvPicPr>
            <a:picLocks noChangeAspect="1"/>
          </p:cNvPicPr>
          <p:nvPr/>
        </p:nvPicPr>
        <p:blipFill>
          <a:blip r:embed="rId7"/>
          <a:srcRect/>
          <a:stretch>
            <a:fillRect/>
          </a:stretch>
        </p:blipFill>
        <p:spPr bwMode="auto">
          <a:xfrm>
            <a:off x="3595688" y="1857375"/>
            <a:ext cx="5429250" cy="3500438"/>
          </a:xfrm>
          <a:prstGeom prst="rect">
            <a:avLst/>
          </a:prstGeom>
          <a:noFill/>
          <a:ln w="9525">
            <a:solidFill>
              <a:schemeClr val="accent1">
                <a:lumMod val="75000"/>
              </a:schemeClr>
            </a:solidFill>
            <a:miter lim="800000"/>
            <a:headEnd/>
            <a:tailEnd/>
          </a:ln>
        </p:spPr>
      </p:pic>
      <p:sp>
        <p:nvSpPr>
          <p:cNvPr id="20" name="Text Box 8"/>
          <p:cNvSpPr txBox="1">
            <a:spLocks noChangeArrowheads="1"/>
          </p:cNvSpPr>
          <p:nvPr/>
        </p:nvSpPr>
        <p:spPr bwMode="auto">
          <a:xfrm>
            <a:off x="2689194" y="1165194"/>
            <a:ext cx="5111820" cy="523220"/>
          </a:xfrm>
          <a:prstGeom prst="rect">
            <a:avLst/>
          </a:prstGeom>
          <a:noFill/>
          <a:ln w="9525">
            <a:noFill/>
            <a:miter lim="800000"/>
            <a:headEnd/>
            <a:tailEnd/>
          </a:ln>
        </p:spPr>
        <p:txBody>
          <a:bodyPr wrap="square">
            <a:spAutoFit/>
          </a:bodyPr>
          <a:lstStyle/>
          <a:p>
            <a:pPr algn="ctr"/>
            <a:r>
              <a:rPr lang="it-IT" sz="2800" dirty="0"/>
              <a:t>Simulazione sul </a:t>
            </a:r>
            <a:r>
              <a:rPr lang="it-IT" sz="2800" dirty="0" smtClean="0"/>
              <a:t>sistema reale </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9" presetClass="emph" presetSubtype="0" nodeType="withEffect">
                                  <p:stCondLst>
                                    <p:cond delay="0"/>
                                  </p:stCondLst>
                                  <p:endCondLst>
                                    <p:cond evt="onNext" delay="0">
                                      <p:tgtEl>
                                        <p:sldTgt/>
                                      </p:tgtEl>
                                    </p:cond>
                                  </p:endCondLst>
                                  <p:childTnLst>
                                    <p:set>
                                      <p:cBhvr rctx="PPT">
                                        <p:cTn id="14" dur="indefinite"/>
                                        <p:tgtEl>
                                          <p:spTgt spid="13"/>
                                        </p:tgtEl>
                                        <p:attrNameLst>
                                          <p:attrName>style.opacity</p:attrName>
                                        </p:attrNameLst>
                                      </p:cBhvr>
                                      <p:to>
                                        <p:strVal val="0.25"/>
                                      </p:to>
                                    </p:set>
                                    <p:animEffect filter="image" prLst="opacity: 0.25">
                                      <p:cBhvr rctx="IE">
                                        <p:cTn id="15" dur="indefinite"/>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13"/>
                                        </p:tgtEl>
                                        <p:attrNameLst>
                                          <p:attrName>style.opacity</p:attrName>
                                        </p:attrNameLst>
                                      </p:cBhvr>
                                      <p:to>
                                        <p:strVal val="0.25"/>
                                      </p:to>
                                    </p:set>
                                    <p:animEffect filter="image" prLst="opacity: 0.25">
                                      <p:cBhvr rctx="IE">
                                        <p:cTn id="34"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uovapagina02image"/>
          <p:cNvPicPr>
            <a:picLocks noChangeAspect="1" noChangeArrowheads="1"/>
          </p:cNvPicPr>
          <p:nvPr/>
        </p:nvPicPr>
        <p:blipFill>
          <a:blip r:embed="rId3"/>
          <a:srcRect/>
          <a:stretch>
            <a:fillRect/>
          </a:stretch>
        </p:blipFill>
        <p:spPr bwMode="auto">
          <a:xfrm>
            <a:off x="563563" y="252413"/>
            <a:ext cx="714375" cy="714375"/>
          </a:xfrm>
          <a:prstGeom prst="rect">
            <a:avLst/>
          </a:prstGeom>
          <a:noFill/>
          <a:ln w="9525">
            <a:noFill/>
            <a:miter lim="800000"/>
            <a:headEnd/>
            <a:tailEnd/>
          </a:ln>
        </p:spPr>
      </p:pic>
      <p:pic>
        <p:nvPicPr>
          <p:cNvPr id="3075" name="Picture 4" descr="logo"/>
          <p:cNvPicPr>
            <a:picLocks noChangeAspect="1" noChangeArrowheads="1"/>
          </p:cNvPicPr>
          <p:nvPr/>
        </p:nvPicPr>
        <p:blipFill>
          <a:blip r:embed="rId4"/>
          <a:srcRect/>
          <a:stretch>
            <a:fillRect/>
          </a:stretch>
        </p:blipFill>
        <p:spPr bwMode="auto">
          <a:xfrm>
            <a:off x="8534400" y="388938"/>
            <a:ext cx="838200" cy="441325"/>
          </a:xfrm>
          <a:prstGeom prst="rect">
            <a:avLst/>
          </a:prstGeom>
          <a:noFill/>
          <a:ln w="9525">
            <a:noFill/>
            <a:miter lim="800000"/>
            <a:headEnd/>
            <a:tailEnd/>
          </a:ln>
        </p:spPr>
      </p:pic>
      <p:sp>
        <p:nvSpPr>
          <p:cNvPr id="3076"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dirty="0"/>
          </a:p>
        </p:txBody>
      </p:sp>
      <p:sp>
        <p:nvSpPr>
          <p:cNvPr id="3077"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dirty="0"/>
              <a:t>Università degli studi di Cagliari</a:t>
            </a:r>
          </a:p>
          <a:p>
            <a:pPr algn="ctr"/>
            <a:r>
              <a:rPr lang="it-IT" sz="1600" b="1" dirty="0"/>
              <a:t>Tesi di Laurea</a:t>
            </a:r>
          </a:p>
          <a:p>
            <a:pPr algn="ctr"/>
            <a:r>
              <a:rPr lang="it-IT" sz="1600" b="1" dirty="0">
                <a:solidFill>
                  <a:schemeClr val="tx2"/>
                </a:solidFill>
              </a:rPr>
              <a:t>Osservatori per sistemi a commutazione</a:t>
            </a:r>
            <a:endParaRPr lang="it-IT" sz="1600" b="1" dirty="0"/>
          </a:p>
        </p:txBody>
      </p:sp>
      <p:sp>
        <p:nvSpPr>
          <p:cNvPr id="3078"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dirty="0"/>
          </a:p>
        </p:txBody>
      </p:sp>
      <p:sp>
        <p:nvSpPr>
          <p:cNvPr id="3079" name="Segnaposto data 3"/>
          <p:cNvSpPr>
            <a:spLocks noGrp="1"/>
          </p:cNvSpPr>
          <p:nvPr>
            <p:ph type="dt" sz="quarter" idx="10"/>
          </p:nvPr>
        </p:nvSpPr>
        <p:spPr>
          <a:noFill/>
        </p:spPr>
        <p:txBody>
          <a:bodyPr/>
          <a:lstStyle/>
          <a:p>
            <a:r>
              <a:rPr lang="it-IT" dirty="0" smtClean="0"/>
              <a:t>24 Febbraio 2009</a:t>
            </a:r>
          </a:p>
        </p:txBody>
      </p:sp>
      <p:sp>
        <p:nvSpPr>
          <p:cNvPr id="3080" name="Segnaposto piè di pagina 4"/>
          <p:cNvSpPr>
            <a:spLocks noGrp="1"/>
          </p:cNvSpPr>
          <p:nvPr>
            <p:ph type="ftr" sz="quarter" idx="11"/>
          </p:nvPr>
        </p:nvSpPr>
        <p:spPr>
          <a:noFill/>
        </p:spPr>
        <p:txBody>
          <a:bodyPr/>
          <a:lstStyle/>
          <a:p>
            <a:r>
              <a:rPr lang="it-IT" dirty="0" smtClean="0"/>
              <a:t>Stefano Salis</a:t>
            </a:r>
          </a:p>
        </p:txBody>
      </p:sp>
      <p:sp>
        <p:nvSpPr>
          <p:cNvPr id="3081" name="Segnaposto numero diapositiva 5"/>
          <p:cNvSpPr>
            <a:spLocks noGrp="1"/>
          </p:cNvSpPr>
          <p:nvPr>
            <p:ph type="sldNum" sz="quarter" idx="12"/>
          </p:nvPr>
        </p:nvSpPr>
        <p:spPr>
          <a:noFill/>
        </p:spPr>
        <p:txBody>
          <a:bodyPr/>
          <a:lstStyle/>
          <a:p>
            <a:fld id="{14638CF9-0E8C-4D1C-8D5E-3FB45F26136F}" type="slidenum">
              <a:rPr lang="it-IT" smtClean="0"/>
              <a:pPr/>
              <a:t>2</a:t>
            </a:fld>
            <a:endParaRPr lang="it-IT" dirty="0" smtClean="0"/>
          </a:p>
        </p:txBody>
      </p:sp>
      <p:sp>
        <p:nvSpPr>
          <p:cNvPr id="3082" name="Text Box 19"/>
          <p:cNvSpPr txBox="1">
            <a:spLocks noChangeArrowheads="1"/>
          </p:cNvSpPr>
          <p:nvPr/>
        </p:nvSpPr>
        <p:spPr bwMode="auto">
          <a:xfrm>
            <a:off x="4186238" y="1238250"/>
            <a:ext cx="1679575" cy="523875"/>
          </a:xfrm>
          <a:prstGeom prst="rect">
            <a:avLst/>
          </a:prstGeom>
          <a:noFill/>
          <a:ln w="9525">
            <a:noFill/>
            <a:miter lim="800000"/>
            <a:headEnd/>
            <a:tailEnd/>
          </a:ln>
        </p:spPr>
        <p:txBody>
          <a:bodyPr wrap="none">
            <a:spAutoFit/>
          </a:bodyPr>
          <a:lstStyle/>
          <a:p>
            <a:pPr algn="ctr"/>
            <a:r>
              <a:rPr lang="it-IT" sz="2800" dirty="0"/>
              <a:t>Sommario</a:t>
            </a:r>
          </a:p>
        </p:txBody>
      </p:sp>
      <p:sp>
        <p:nvSpPr>
          <p:cNvPr id="11" name="Rectangle 18"/>
          <p:cNvSpPr txBox="1">
            <a:spLocks noChangeArrowheads="1"/>
          </p:cNvSpPr>
          <p:nvPr/>
        </p:nvSpPr>
        <p:spPr>
          <a:xfrm>
            <a:off x="742950" y="1828800"/>
            <a:ext cx="8420100" cy="3024207"/>
          </a:xfrm>
          <a:prstGeom prst="rect">
            <a:avLst/>
          </a:prstGeom>
        </p:spPr>
        <p:txBody>
          <a:bodyPr/>
          <a:lstStyle/>
          <a:p>
            <a:pPr marL="342900" indent="-342900">
              <a:spcBef>
                <a:spcPct val="20000"/>
              </a:spcBef>
              <a:buFontTx/>
              <a:buChar char="•"/>
              <a:defRPr/>
            </a:pPr>
            <a:r>
              <a:rPr lang="it-IT" kern="0" dirty="0" smtClean="0">
                <a:latin typeface="+mn-lt"/>
              </a:rPr>
              <a:t>Introduzione</a:t>
            </a:r>
            <a:endParaRPr lang="it-IT" kern="0" dirty="0">
              <a:latin typeface="+mn-lt"/>
            </a:endParaRPr>
          </a:p>
          <a:p>
            <a:pPr marL="342900" indent="-342900">
              <a:spcBef>
                <a:spcPct val="20000"/>
              </a:spcBef>
              <a:buFontTx/>
              <a:buChar char="•"/>
              <a:defRPr/>
            </a:pPr>
            <a:r>
              <a:rPr lang="it-IT" kern="0" dirty="0" smtClean="0">
                <a:latin typeface="+mn-lt"/>
              </a:rPr>
              <a:t>Sistema a tre serbatoi</a:t>
            </a:r>
            <a:endParaRPr lang="it-IT" kern="0" dirty="0">
              <a:latin typeface="+mn-lt"/>
            </a:endParaRPr>
          </a:p>
          <a:p>
            <a:pPr marL="342900" indent="-342900">
              <a:spcBef>
                <a:spcPct val="20000"/>
              </a:spcBef>
              <a:buFontTx/>
              <a:buChar char="•"/>
              <a:defRPr/>
            </a:pPr>
            <a:r>
              <a:rPr lang="it-IT" kern="0" dirty="0" smtClean="0">
                <a:latin typeface="+mn-lt"/>
              </a:rPr>
              <a:t>Identificazione del sistema a tre serbatoi</a:t>
            </a:r>
            <a:endParaRPr lang="it-IT" kern="0" dirty="0">
              <a:latin typeface="+mn-lt"/>
            </a:endParaRPr>
          </a:p>
          <a:p>
            <a:pPr marL="342900" indent="-342900">
              <a:spcBef>
                <a:spcPct val="20000"/>
              </a:spcBef>
              <a:buFontTx/>
              <a:buChar char="•"/>
              <a:defRPr/>
            </a:pPr>
            <a:r>
              <a:rPr lang="it-IT" kern="0" dirty="0" smtClean="0">
                <a:latin typeface="+mn-lt"/>
              </a:rPr>
              <a:t>Osservatore dello stato discreto</a:t>
            </a:r>
            <a:endParaRPr lang="it-IT" kern="0" dirty="0">
              <a:latin typeface="+mn-lt"/>
            </a:endParaRPr>
          </a:p>
          <a:p>
            <a:pPr marL="342900" indent="-342900">
              <a:spcBef>
                <a:spcPct val="20000"/>
              </a:spcBef>
              <a:buFontTx/>
              <a:buChar char="•"/>
              <a:defRPr/>
            </a:pPr>
            <a:r>
              <a:rPr lang="it-IT" kern="0" dirty="0" smtClean="0">
                <a:latin typeface="+mn-lt"/>
              </a:rPr>
              <a:t>Conclusioni</a:t>
            </a:r>
            <a:endParaRPr lang="it-IT" kern="0" dirty="0">
              <a:latin typeface="+mn-lt"/>
            </a:endParaRPr>
          </a:p>
          <a:p>
            <a:pPr marL="342900" indent="-342900">
              <a:spcBef>
                <a:spcPct val="20000"/>
              </a:spcBef>
              <a:defRPr/>
            </a:pPr>
            <a:endParaRPr lang="it-IT" kern="0" dirty="0">
              <a:latin typeface="+mn-lt"/>
            </a:endParaRPr>
          </a:p>
          <a:p>
            <a:pPr marL="342900" indent="-342900">
              <a:spcBef>
                <a:spcPct val="20000"/>
              </a:spcBef>
              <a:defRPr/>
            </a:pPr>
            <a:endParaRPr lang="it-IT" sz="2000" kern="0" dirty="0">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11">
                                            <p:txEl>
                                              <p:pRg st="0" end="0"/>
                                            </p:txEl>
                                          </p:spTgt>
                                        </p:tgtEl>
                                        <p:attrNameLst>
                                          <p:attrName>style.fontStyle</p:attrName>
                                        </p:attrNameLst>
                                      </p:cBhvr>
                                      <p:to>
                                        <p:strVal val="normal"/>
                                      </p:to>
                                    </p:set>
                                    <p:set>
                                      <p:cBhvr override="childStyle">
                                        <p:cTn id="7" dur="indefinite"/>
                                        <p:tgtEl>
                                          <p:spTgt spid="11">
                                            <p:txEl>
                                              <p:pRg st="0" end="0"/>
                                            </p:txEl>
                                          </p:spTgt>
                                        </p:tgtEl>
                                        <p:attrNameLst>
                                          <p:attrName>style.fontWeight</p:attrName>
                                        </p:attrNameLst>
                                      </p:cBhvr>
                                      <p:to>
                                        <p:strVal val="bold"/>
                                      </p:to>
                                    </p:set>
                                    <p:set>
                                      <p:cBhvr override="childStyle">
                                        <p:cTn id="8" dur="indefinite"/>
                                        <p:tgtEl>
                                          <p:spTgt spid="11">
                                            <p:txEl>
                                              <p:pRg st="0" end="0"/>
                                            </p:txEl>
                                          </p:spTgt>
                                        </p:tgtEl>
                                        <p:attrNameLst>
                                          <p:attrName>style.textDecorationUnderline</p:attrName>
                                        </p:attrNameLst>
                                      </p:cBhvr>
                                      <p:to>
                                        <p:strVal val="false"/>
                                      </p:to>
                                    </p:set>
                                  </p:childTnLst>
                                </p:cTn>
                              </p:par>
                              <p:par>
                                <p:cTn id="9" presetID="9" presetClass="emph" presetSubtype="0" nodeType="withEffect">
                                  <p:stCondLst>
                                    <p:cond delay="0"/>
                                  </p:stCondLst>
                                  <p:childTnLst>
                                    <p:set>
                                      <p:cBhvr rctx="PPT">
                                        <p:cTn id="10" dur="indefinite"/>
                                        <p:tgtEl>
                                          <p:spTgt spid="11">
                                            <p:txEl>
                                              <p:pRg st="1" end="1"/>
                                            </p:txEl>
                                          </p:spTgt>
                                        </p:tgtEl>
                                        <p:attrNameLst>
                                          <p:attrName>style.opacity</p:attrName>
                                        </p:attrNameLst>
                                      </p:cBhvr>
                                      <p:to>
                                        <p:strVal val="0.5"/>
                                      </p:to>
                                    </p:set>
                                    <p:animEffect filter="image" prLst="opacity: 0.5">
                                      <p:cBhvr rctx="IE">
                                        <p:cTn id="11" dur="indefinite"/>
                                        <p:tgtEl>
                                          <p:spTgt spid="11">
                                            <p:txEl>
                                              <p:pRg st="1" end="1"/>
                                            </p:txEl>
                                          </p:spTgt>
                                        </p:tgtEl>
                                      </p:cBhvr>
                                    </p:animEffect>
                                  </p:childTnLst>
                                </p:cTn>
                              </p:par>
                              <p:par>
                                <p:cTn id="12" presetID="9" presetClass="emph" presetSubtype="0" nodeType="withEffect">
                                  <p:stCondLst>
                                    <p:cond delay="0"/>
                                  </p:stCondLst>
                                  <p:childTnLst>
                                    <p:set>
                                      <p:cBhvr rctx="PPT">
                                        <p:cTn id="13" dur="indefinite"/>
                                        <p:tgtEl>
                                          <p:spTgt spid="11">
                                            <p:txEl>
                                              <p:pRg st="2" end="2"/>
                                            </p:txEl>
                                          </p:spTgt>
                                        </p:tgtEl>
                                        <p:attrNameLst>
                                          <p:attrName>style.opacity</p:attrName>
                                        </p:attrNameLst>
                                      </p:cBhvr>
                                      <p:to>
                                        <p:strVal val="0.5"/>
                                      </p:to>
                                    </p:set>
                                    <p:animEffect filter="image" prLst="opacity: 0.5">
                                      <p:cBhvr rctx="IE">
                                        <p:cTn id="14" dur="indefinite"/>
                                        <p:tgtEl>
                                          <p:spTgt spid="11">
                                            <p:txEl>
                                              <p:pRg st="2" end="2"/>
                                            </p:txEl>
                                          </p:spTgt>
                                        </p:tgtEl>
                                      </p:cBhvr>
                                    </p:animEffect>
                                  </p:childTnLst>
                                </p:cTn>
                              </p:par>
                              <p:par>
                                <p:cTn id="15" presetID="9" presetClass="emph" presetSubtype="0" nodeType="withEffect">
                                  <p:stCondLst>
                                    <p:cond delay="0"/>
                                  </p:stCondLst>
                                  <p:childTnLst>
                                    <p:set>
                                      <p:cBhvr rctx="PPT">
                                        <p:cTn id="16" dur="indefinite"/>
                                        <p:tgtEl>
                                          <p:spTgt spid="11">
                                            <p:txEl>
                                              <p:pRg st="3" end="3"/>
                                            </p:txEl>
                                          </p:spTgt>
                                        </p:tgtEl>
                                        <p:attrNameLst>
                                          <p:attrName>style.opacity</p:attrName>
                                        </p:attrNameLst>
                                      </p:cBhvr>
                                      <p:to>
                                        <p:strVal val="0.5"/>
                                      </p:to>
                                    </p:set>
                                    <p:animEffect filter="image" prLst="opacity: 0.5">
                                      <p:cBhvr rctx="IE">
                                        <p:cTn id="17" dur="indefinite"/>
                                        <p:tgtEl>
                                          <p:spTgt spid="11">
                                            <p:txEl>
                                              <p:pRg st="3" end="3"/>
                                            </p:txEl>
                                          </p:spTgt>
                                        </p:tgtEl>
                                      </p:cBhvr>
                                    </p:animEffect>
                                  </p:childTnLst>
                                </p:cTn>
                              </p:par>
                              <p:par>
                                <p:cTn id="18" presetID="9" presetClass="emph" presetSubtype="0" nodeType="withEffect">
                                  <p:stCondLst>
                                    <p:cond delay="0"/>
                                  </p:stCondLst>
                                  <p:childTnLst>
                                    <p:set>
                                      <p:cBhvr rctx="PPT">
                                        <p:cTn id="19" dur="indefinite"/>
                                        <p:tgtEl>
                                          <p:spTgt spid="11">
                                            <p:txEl>
                                              <p:pRg st="4" end="4"/>
                                            </p:txEl>
                                          </p:spTgt>
                                        </p:tgtEl>
                                        <p:attrNameLst>
                                          <p:attrName>style.opacity</p:attrName>
                                        </p:attrNameLst>
                                      </p:cBhvr>
                                      <p:to>
                                        <p:strVal val="0.5"/>
                                      </p:to>
                                    </p:set>
                                    <p:animEffect filter="image" prLst="opacity: 0.5">
                                      <p:cBhvr rctx="IE">
                                        <p:cTn id="20" dur="indefinite"/>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uovapagina02image"/>
          <p:cNvPicPr>
            <a:picLocks noChangeAspect="1" noChangeArrowheads="1"/>
          </p:cNvPicPr>
          <p:nvPr/>
        </p:nvPicPr>
        <p:blipFill>
          <a:blip r:embed="rId2"/>
          <a:srcRect/>
          <a:stretch>
            <a:fillRect/>
          </a:stretch>
        </p:blipFill>
        <p:spPr bwMode="auto">
          <a:xfrm>
            <a:off x="563563" y="252413"/>
            <a:ext cx="714375" cy="714375"/>
          </a:xfrm>
          <a:prstGeom prst="rect">
            <a:avLst/>
          </a:prstGeom>
          <a:noFill/>
          <a:ln w="9525">
            <a:noFill/>
            <a:miter lim="800000"/>
            <a:headEnd/>
            <a:tailEnd/>
          </a:ln>
        </p:spPr>
      </p:pic>
      <p:pic>
        <p:nvPicPr>
          <p:cNvPr id="3075" name="Picture 4" descr="logo"/>
          <p:cNvPicPr>
            <a:picLocks noChangeAspect="1" noChangeArrowheads="1"/>
          </p:cNvPicPr>
          <p:nvPr/>
        </p:nvPicPr>
        <p:blipFill>
          <a:blip r:embed="rId3"/>
          <a:srcRect/>
          <a:stretch>
            <a:fillRect/>
          </a:stretch>
        </p:blipFill>
        <p:spPr bwMode="auto">
          <a:xfrm>
            <a:off x="8534400" y="388938"/>
            <a:ext cx="838200" cy="441325"/>
          </a:xfrm>
          <a:prstGeom prst="rect">
            <a:avLst/>
          </a:prstGeom>
          <a:noFill/>
          <a:ln w="9525">
            <a:noFill/>
            <a:miter lim="800000"/>
            <a:headEnd/>
            <a:tailEnd/>
          </a:ln>
        </p:spPr>
      </p:pic>
      <p:sp>
        <p:nvSpPr>
          <p:cNvPr id="3076"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3077"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3078"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3079" name="Segnaposto data 3"/>
          <p:cNvSpPr>
            <a:spLocks noGrp="1"/>
          </p:cNvSpPr>
          <p:nvPr>
            <p:ph type="dt" sz="quarter" idx="10"/>
          </p:nvPr>
        </p:nvSpPr>
        <p:spPr>
          <a:noFill/>
        </p:spPr>
        <p:txBody>
          <a:bodyPr/>
          <a:lstStyle/>
          <a:p>
            <a:r>
              <a:rPr lang="it-IT" smtClean="0"/>
              <a:t>24 Febbraio 2009</a:t>
            </a:r>
          </a:p>
        </p:txBody>
      </p:sp>
      <p:sp>
        <p:nvSpPr>
          <p:cNvPr id="3080" name="Segnaposto piè di pagina 4"/>
          <p:cNvSpPr>
            <a:spLocks noGrp="1"/>
          </p:cNvSpPr>
          <p:nvPr>
            <p:ph type="ftr" sz="quarter" idx="11"/>
          </p:nvPr>
        </p:nvSpPr>
        <p:spPr>
          <a:noFill/>
        </p:spPr>
        <p:txBody>
          <a:bodyPr/>
          <a:lstStyle/>
          <a:p>
            <a:r>
              <a:rPr lang="it-IT" smtClean="0"/>
              <a:t>Stefano Salis</a:t>
            </a:r>
          </a:p>
        </p:txBody>
      </p:sp>
      <p:sp>
        <p:nvSpPr>
          <p:cNvPr id="3081" name="Segnaposto numero diapositiva 5"/>
          <p:cNvSpPr>
            <a:spLocks noGrp="1"/>
          </p:cNvSpPr>
          <p:nvPr>
            <p:ph type="sldNum" sz="quarter" idx="12"/>
          </p:nvPr>
        </p:nvSpPr>
        <p:spPr>
          <a:noFill/>
        </p:spPr>
        <p:txBody>
          <a:bodyPr/>
          <a:lstStyle/>
          <a:p>
            <a:fld id="{14638CF9-0E8C-4D1C-8D5E-3FB45F26136F}" type="slidenum">
              <a:rPr lang="it-IT" smtClean="0"/>
              <a:pPr/>
              <a:t>20</a:t>
            </a:fld>
            <a:endParaRPr lang="it-IT" smtClean="0"/>
          </a:p>
        </p:txBody>
      </p:sp>
      <p:sp>
        <p:nvSpPr>
          <p:cNvPr id="3082" name="Text Box 19"/>
          <p:cNvSpPr txBox="1">
            <a:spLocks noChangeArrowheads="1"/>
          </p:cNvSpPr>
          <p:nvPr/>
        </p:nvSpPr>
        <p:spPr bwMode="auto">
          <a:xfrm>
            <a:off x="4186238" y="1238250"/>
            <a:ext cx="1679575" cy="523875"/>
          </a:xfrm>
          <a:prstGeom prst="rect">
            <a:avLst/>
          </a:prstGeom>
          <a:noFill/>
          <a:ln w="9525">
            <a:noFill/>
            <a:miter lim="800000"/>
            <a:headEnd/>
            <a:tailEnd/>
          </a:ln>
        </p:spPr>
        <p:txBody>
          <a:bodyPr wrap="none">
            <a:spAutoFit/>
          </a:bodyPr>
          <a:lstStyle/>
          <a:p>
            <a:pPr algn="ctr"/>
            <a:r>
              <a:rPr lang="it-IT" sz="2800" dirty="0"/>
              <a:t>Sommario</a:t>
            </a:r>
          </a:p>
        </p:txBody>
      </p:sp>
      <p:sp>
        <p:nvSpPr>
          <p:cNvPr id="11" name="Rectangle 18"/>
          <p:cNvSpPr txBox="1">
            <a:spLocks noChangeArrowheads="1"/>
          </p:cNvSpPr>
          <p:nvPr/>
        </p:nvSpPr>
        <p:spPr>
          <a:xfrm>
            <a:off x="742950" y="1828800"/>
            <a:ext cx="8420100" cy="4114800"/>
          </a:xfrm>
          <a:prstGeom prst="rect">
            <a:avLst/>
          </a:prstGeom>
        </p:spPr>
        <p:txBody>
          <a:bodyPr/>
          <a:lstStyle/>
          <a:p>
            <a:pPr marL="342900" indent="-342900">
              <a:spcBef>
                <a:spcPct val="20000"/>
              </a:spcBef>
              <a:buFontTx/>
              <a:buChar char="•"/>
              <a:defRPr/>
            </a:pPr>
            <a:r>
              <a:rPr lang="it-IT" kern="0" dirty="0" smtClean="0">
                <a:latin typeface="+mn-lt"/>
              </a:rPr>
              <a:t>Introduzione</a:t>
            </a:r>
            <a:endParaRPr lang="it-IT" kern="0" dirty="0">
              <a:latin typeface="+mn-lt"/>
            </a:endParaRPr>
          </a:p>
          <a:p>
            <a:pPr marL="342900" indent="-342900">
              <a:spcBef>
                <a:spcPct val="20000"/>
              </a:spcBef>
              <a:buFontTx/>
              <a:buChar char="•"/>
              <a:defRPr/>
            </a:pPr>
            <a:r>
              <a:rPr lang="it-IT" sz="2200" kern="0" dirty="0" smtClean="0">
                <a:latin typeface="+mn-lt"/>
              </a:rPr>
              <a:t>Sistema a tre serbatoi</a:t>
            </a:r>
            <a:endParaRPr lang="it-IT" sz="2200" kern="0" dirty="0">
              <a:latin typeface="+mn-lt"/>
            </a:endParaRPr>
          </a:p>
          <a:p>
            <a:pPr marL="342900" indent="-342900">
              <a:spcBef>
                <a:spcPct val="20000"/>
              </a:spcBef>
              <a:buFontTx/>
              <a:buChar char="•"/>
              <a:defRPr/>
            </a:pPr>
            <a:r>
              <a:rPr lang="it-IT" sz="2200" kern="0" dirty="0" smtClean="0">
                <a:latin typeface="+mn-lt"/>
              </a:rPr>
              <a:t>Identificazione del sistema a tre serbatoi</a:t>
            </a:r>
            <a:endParaRPr lang="it-IT" sz="2200" kern="0" dirty="0">
              <a:latin typeface="+mn-lt"/>
            </a:endParaRPr>
          </a:p>
          <a:p>
            <a:pPr marL="342900" indent="-342900">
              <a:spcBef>
                <a:spcPct val="20000"/>
              </a:spcBef>
              <a:buFontTx/>
              <a:buChar char="•"/>
              <a:defRPr/>
            </a:pPr>
            <a:r>
              <a:rPr lang="it-IT" sz="2200" kern="0" dirty="0" smtClean="0">
                <a:latin typeface="+mn-lt"/>
              </a:rPr>
              <a:t>Osservatore dello stato discreto</a:t>
            </a:r>
            <a:endParaRPr lang="it-IT" sz="2200" kern="0" dirty="0">
              <a:latin typeface="+mn-lt"/>
            </a:endParaRPr>
          </a:p>
          <a:p>
            <a:pPr marL="342900" indent="-342900">
              <a:spcBef>
                <a:spcPct val="20000"/>
              </a:spcBef>
              <a:buFontTx/>
              <a:buChar char="•"/>
              <a:defRPr/>
            </a:pPr>
            <a:r>
              <a:rPr lang="it-IT" sz="2200" kern="0" dirty="0" smtClean="0">
                <a:latin typeface="+mn-lt"/>
              </a:rPr>
              <a:t>Conclusioni</a:t>
            </a:r>
            <a:endParaRPr lang="it-IT" sz="2200" kern="0" dirty="0">
              <a:latin typeface="+mn-lt"/>
            </a:endParaRPr>
          </a:p>
          <a:p>
            <a:pPr marL="342900" indent="-342900">
              <a:spcBef>
                <a:spcPct val="20000"/>
              </a:spcBef>
              <a:defRPr/>
            </a:pPr>
            <a:endParaRPr lang="it-IT" sz="2200" kern="0" dirty="0">
              <a:latin typeface="+mn-lt"/>
            </a:endParaRPr>
          </a:p>
          <a:p>
            <a:pPr marL="342900" indent="-342900">
              <a:spcBef>
                <a:spcPct val="20000"/>
              </a:spcBef>
              <a:defRPr/>
            </a:pPr>
            <a:endParaRPr lang="it-IT" sz="2000" kern="0" dirty="0">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1">
                                            <p:txEl>
                                              <p:pRg st="3" end="3"/>
                                            </p:txEl>
                                          </p:spTgt>
                                        </p:tgtEl>
                                        <p:attrNameLst>
                                          <p:attrName>style.opacity</p:attrName>
                                        </p:attrNameLst>
                                      </p:cBhvr>
                                      <p:to>
                                        <p:strVal val="0.5"/>
                                      </p:to>
                                    </p:set>
                                    <p:animEffect filter="image" prLst="opacity: 0.5">
                                      <p:cBhvr rctx="IE">
                                        <p:cTn id="7" dur="indefinite"/>
                                        <p:tgtEl>
                                          <p:spTgt spid="11">
                                            <p:txEl>
                                              <p:pRg st="3" end="3"/>
                                            </p:txEl>
                                          </p:spTgt>
                                        </p:tgtEl>
                                      </p:cBhvr>
                                    </p:animEffect>
                                  </p:childTnLst>
                                </p:cTn>
                              </p:par>
                              <p:par>
                                <p:cTn id="8" presetID="9" presetClass="emph" presetSubtype="0" nodeType="withEffect">
                                  <p:stCondLst>
                                    <p:cond delay="0"/>
                                  </p:stCondLst>
                                  <p:childTnLst>
                                    <p:set>
                                      <p:cBhvr rctx="PPT">
                                        <p:cTn id="9" dur="indefinite"/>
                                        <p:tgtEl>
                                          <p:spTgt spid="11">
                                            <p:txEl>
                                              <p:pRg st="0" end="0"/>
                                            </p:txEl>
                                          </p:spTgt>
                                        </p:tgtEl>
                                        <p:attrNameLst>
                                          <p:attrName>style.opacity</p:attrName>
                                        </p:attrNameLst>
                                      </p:cBhvr>
                                      <p:to>
                                        <p:strVal val="0.5"/>
                                      </p:to>
                                    </p:set>
                                    <p:animEffect filter="image" prLst="opacity: 0.5">
                                      <p:cBhvr rctx="IE">
                                        <p:cTn id="10" dur="indefinite"/>
                                        <p:tgtEl>
                                          <p:spTgt spid="11">
                                            <p:txEl>
                                              <p:pRg st="0" end="0"/>
                                            </p:txEl>
                                          </p:spTgt>
                                        </p:tgtEl>
                                      </p:cBhvr>
                                    </p:animEffect>
                                  </p:childTnLst>
                                </p:cTn>
                              </p:par>
                              <p:par>
                                <p:cTn id="11" presetID="9" presetClass="emph" presetSubtype="0" nodeType="withEffect">
                                  <p:stCondLst>
                                    <p:cond delay="0"/>
                                  </p:stCondLst>
                                  <p:childTnLst>
                                    <p:set>
                                      <p:cBhvr rctx="PPT">
                                        <p:cTn id="12" dur="indefinite"/>
                                        <p:tgtEl>
                                          <p:spTgt spid="11">
                                            <p:txEl>
                                              <p:pRg st="1" end="1"/>
                                            </p:txEl>
                                          </p:spTgt>
                                        </p:tgtEl>
                                        <p:attrNameLst>
                                          <p:attrName>style.opacity</p:attrName>
                                        </p:attrNameLst>
                                      </p:cBhvr>
                                      <p:to>
                                        <p:strVal val="0.5"/>
                                      </p:to>
                                    </p:set>
                                    <p:animEffect filter="image" prLst="opacity: 0.5">
                                      <p:cBhvr rctx="IE">
                                        <p:cTn id="13" dur="indefinite"/>
                                        <p:tgtEl>
                                          <p:spTgt spid="11">
                                            <p:txEl>
                                              <p:pRg st="1" end="1"/>
                                            </p:txEl>
                                          </p:spTgt>
                                        </p:tgtEl>
                                      </p:cBhvr>
                                    </p:animEffect>
                                  </p:childTnLst>
                                </p:cTn>
                              </p:par>
                              <p:par>
                                <p:cTn id="14" presetID="9" presetClass="emph" presetSubtype="0" nodeType="withEffect">
                                  <p:stCondLst>
                                    <p:cond delay="0"/>
                                  </p:stCondLst>
                                  <p:childTnLst>
                                    <p:set>
                                      <p:cBhvr rctx="PPT">
                                        <p:cTn id="15" dur="indefinite"/>
                                        <p:tgtEl>
                                          <p:spTgt spid="11">
                                            <p:txEl>
                                              <p:pRg st="2" end="2"/>
                                            </p:txEl>
                                          </p:spTgt>
                                        </p:tgtEl>
                                        <p:attrNameLst>
                                          <p:attrName>style.opacity</p:attrName>
                                        </p:attrNameLst>
                                      </p:cBhvr>
                                      <p:to>
                                        <p:strVal val="0.5"/>
                                      </p:to>
                                    </p:set>
                                    <p:animEffect filter="image" prLst="opacity: 0.5">
                                      <p:cBhvr rctx="IE">
                                        <p:cTn id="16" dur="indefinite"/>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mph" presetSubtype="1" nodeType="clickEffect">
                                  <p:stCondLst>
                                    <p:cond delay="0"/>
                                  </p:stCondLst>
                                  <p:childTnLst>
                                    <p:set>
                                      <p:cBhvr override="childStyle">
                                        <p:cTn id="20" dur="indefinite"/>
                                        <p:tgtEl>
                                          <p:spTgt spid="11">
                                            <p:txEl>
                                              <p:pRg st="4" end="4"/>
                                            </p:txEl>
                                          </p:spTgt>
                                        </p:tgtEl>
                                        <p:attrNameLst>
                                          <p:attrName>style.fontStyle</p:attrName>
                                        </p:attrNameLst>
                                      </p:cBhvr>
                                      <p:to>
                                        <p:strVal val="normal"/>
                                      </p:to>
                                    </p:set>
                                    <p:set>
                                      <p:cBhvr override="childStyle">
                                        <p:cTn id="21" dur="indefinite"/>
                                        <p:tgtEl>
                                          <p:spTgt spid="11">
                                            <p:txEl>
                                              <p:pRg st="4" end="4"/>
                                            </p:txEl>
                                          </p:spTgt>
                                        </p:tgtEl>
                                        <p:attrNameLst>
                                          <p:attrName>style.fontWeight</p:attrName>
                                        </p:attrNameLst>
                                      </p:cBhvr>
                                      <p:to>
                                        <p:strVal val="bold"/>
                                      </p:to>
                                    </p:set>
                                    <p:set>
                                      <p:cBhvr override="childStyle">
                                        <p:cTn id="22" dur="indefinite"/>
                                        <p:tgtEl>
                                          <p:spTgt spid="11">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data 3"/>
          <p:cNvSpPr>
            <a:spLocks noGrp="1"/>
          </p:cNvSpPr>
          <p:nvPr>
            <p:ph type="dt" sz="quarter" idx="10"/>
          </p:nvPr>
        </p:nvSpPr>
        <p:spPr>
          <a:noFill/>
        </p:spPr>
        <p:txBody>
          <a:bodyPr/>
          <a:lstStyle/>
          <a:p>
            <a:r>
              <a:rPr lang="it-IT" smtClean="0"/>
              <a:t>24 Febbraio 2009</a:t>
            </a:r>
          </a:p>
        </p:txBody>
      </p:sp>
      <p:sp>
        <p:nvSpPr>
          <p:cNvPr id="33795" name="Segnaposto piè di pagina 4"/>
          <p:cNvSpPr>
            <a:spLocks noGrp="1"/>
          </p:cNvSpPr>
          <p:nvPr>
            <p:ph type="ftr" sz="quarter" idx="11"/>
          </p:nvPr>
        </p:nvSpPr>
        <p:spPr>
          <a:noFill/>
        </p:spPr>
        <p:txBody>
          <a:bodyPr/>
          <a:lstStyle/>
          <a:p>
            <a:r>
              <a:rPr lang="it-IT" smtClean="0"/>
              <a:t>Stefano Salis</a:t>
            </a:r>
          </a:p>
        </p:txBody>
      </p:sp>
      <p:sp>
        <p:nvSpPr>
          <p:cNvPr id="33796" name="Segnaposto numero diapositiva 5"/>
          <p:cNvSpPr>
            <a:spLocks noGrp="1"/>
          </p:cNvSpPr>
          <p:nvPr>
            <p:ph type="sldNum" sz="quarter" idx="12"/>
          </p:nvPr>
        </p:nvSpPr>
        <p:spPr>
          <a:noFill/>
        </p:spPr>
        <p:txBody>
          <a:bodyPr/>
          <a:lstStyle/>
          <a:p>
            <a:fld id="{D7BE87AB-7CDA-4C34-85CE-D04DD3B12A8B}" type="slidenum">
              <a:rPr lang="it-IT" smtClean="0"/>
              <a:pPr/>
              <a:t>21</a:t>
            </a:fld>
            <a:endParaRPr lang="it-IT" smtClean="0"/>
          </a:p>
        </p:txBody>
      </p:sp>
      <p:pic>
        <p:nvPicPr>
          <p:cNvPr id="33797" name="Picture 2" descr="nuovapagina02image"/>
          <p:cNvPicPr>
            <a:picLocks noChangeAspect="1" noChangeArrowheads="1"/>
          </p:cNvPicPr>
          <p:nvPr/>
        </p:nvPicPr>
        <p:blipFill>
          <a:blip r:embed="rId3"/>
          <a:srcRect/>
          <a:stretch>
            <a:fillRect/>
          </a:stretch>
        </p:blipFill>
        <p:spPr bwMode="auto">
          <a:xfrm>
            <a:off x="563563" y="252413"/>
            <a:ext cx="714375" cy="714375"/>
          </a:xfrm>
          <a:prstGeom prst="rect">
            <a:avLst/>
          </a:prstGeom>
          <a:noFill/>
          <a:ln w="9525">
            <a:noFill/>
            <a:miter lim="800000"/>
            <a:headEnd/>
            <a:tailEnd/>
          </a:ln>
        </p:spPr>
      </p:pic>
      <p:pic>
        <p:nvPicPr>
          <p:cNvPr id="33798" name="Picture 3" descr="logo"/>
          <p:cNvPicPr>
            <a:picLocks noChangeAspect="1" noChangeArrowheads="1"/>
          </p:cNvPicPr>
          <p:nvPr/>
        </p:nvPicPr>
        <p:blipFill>
          <a:blip r:embed="rId4"/>
          <a:srcRect/>
          <a:stretch>
            <a:fillRect/>
          </a:stretch>
        </p:blipFill>
        <p:spPr bwMode="auto">
          <a:xfrm>
            <a:off x="8534400" y="388938"/>
            <a:ext cx="838200" cy="441325"/>
          </a:xfrm>
          <a:prstGeom prst="rect">
            <a:avLst/>
          </a:prstGeom>
          <a:noFill/>
          <a:ln w="9525">
            <a:noFill/>
            <a:miter lim="800000"/>
            <a:headEnd/>
            <a:tailEnd/>
          </a:ln>
        </p:spPr>
      </p:pic>
      <p:sp>
        <p:nvSpPr>
          <p:cNvPr id="33799" name="Line 4"/>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33800"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33801" name="Rectangle 7"/>
          <p:cNvSpPr>
            <a:spLocks noGrp="1" noChangeArrowheads="1"/>
          </p:cNvSpPr>
          <p:nvPr>
            <p:ph type="body" idx="1"/>
          </p:nvPr>
        </p:nvSpPr>
        <p:spPr>
          <a:xfrm>
            <a:off x="717492" y="1822427"/>
            <a:ext cx="8477250" cy="3249657"/>
          </a:xfrm>
        </p:spPr>
        <p:txBody>
          <a:bodyPr/>
          <a:lstStyle/>
          <a:p>
            <a:pPr eaLnBrk="1" hangingPunct="1">
              <a:lnSpc>
                <a:spcPct val="90000"/>
              </a:lnSpc>
            </a:pPr>
            <a:r>
              <a:rPr lang="it-IT" sz="2400" b="1" dirty="0" smtClean="0"/>
              <a:t>Identificazione:</a:t>
            </a:r>
            <a:r>
              <a:rPr lang="it-IT" sz="2200" b="1" dirty="0" smtClean="0"/>
              <a:t> </a:t>
            </a:r>
            <a:r>
              <a:rPr lang="it-IT" sz="2200" dirty="0" smtClean="0">
                <a:solidFill>
                  <a:srgbClr val="FF0000"/>
                </a:solidFill>
              </a:rPr>
              <a:t>buona corrispondenza</a:t>
            </a:r>
            <a:r>
              <a:rPr lang="it-IT" sz="2200" dirty="0" smtClean="0"/>
              <a:t> tra simulazioni  sul modello e simulazioni sul sistema reale.</a:t>
            </a:r>
          </a:p>
          <a:p>
            <a:pPr eaLnBrk="1" hangingPunct="1">
              <a:lnSpc>
                <a:spcPct val="90000"/>
              </a:lnSpc>
              <a:buFontTx/>
              <a:buNone/>
            </a:pPr>
            <a:endParaRPr lang="it-IT" sz="1800" b="1" dirty="0" smtClean="0"/>
          </a:p>
          <a:p>
            <a:pPr eaLnBrk="1" hangingPunct="1">
              <a:lnSpc>
                <a:spcPct val="90000"/>
              </a:lnSpc>
            </a:pPr>
            <a:r>
              <a:rPr lang="it-IT" sz="2400" b="1" dirty="0" smtClean="0"/>
              <a:t>Osservatore dello stato discreto:</a:t>
            </a:r>
            <a:r>
              <a:rPr lang="it-IT" sz="2200" dirty="0" smtClean="0"/>
              <a:t>	</a:t>
            </a:r>
          </a:p>
          <a:p>
            <a:pPr lvl="2" eaLnBrk="1" hangingPunct="1">
              <a:lnSpc>
                <a:spcPct val="90000"/>
              </a:lnSpc>
            </a:pPr>
            <a:r>
              <a:rPr lang="it-IT" sz="2200" dirty="0" smtClean="0"/>
              <a:t> </a:t>
            </a:r>
            <a:r>
              <a:rPr lang="it-IT" sz="2200" dirty="0" smtClean="0">
                <a:solidFill>
                  <a:srgbClr val="FF0000"/>
                </a:solidFill>
              </a:rPr>
              <a:t>algoritmi originali</a:t>
            </a:r>
            <a:r>
              <a:rPr lang="it-IT" sz="2200" dirty="0" smtClean="0"/>
              <a:t>,</a:t>
            </a:r>
          </a:p>
          <a:p>
            <a:pPr lvl="2" eaLnBrk="1" hangingPunct="1">
              <a:lnSpc>
                <a:spcPct val="90000"/>
              </a:lnSpc>
            </a:pPr>
            <a:r>
              <a:rPr lang="it-IT" sz="2200" dirty="0" smtClean="0"/>
              <a:t> </a:t>
            </a:r>
            <a:r>
              <a:rPr lang="it-IT" sz="2200" dirty="0" smtClean="0">
                <a:solidFill>
                  <a:srgbClr val="FF0000"/>
                </a:solidFill>
              </a:rPr>
              <a:t>buoni tempi di risposta </a:t>
            </a:r>
            <a:r>
              <a:rPr lang="it-IT" sz="2200" dirty="0" smtClean="0"/>
              <a:t>alle transizioni.</a:t>
            </a:r>
          </a:p>
          <a:p>
            <a:pPr eaLnBrk="1" hangingPunct="1">
              <a:lnSpc>
                <a:spcPct val="90000"/>
              </a:lnSpc>
              <a:buFontTx/>
              <a:buNone/>
            </a:pPr>
            <a:endParaRPr lang="it-IT" sz="1800" b="1" dirty="0" smtClean="0"/>
          </a:p>
          <a:p>
            <a:pPr eaLnBrk="1" hangingPunct="1">
              <a:lnSpc>
                <a:spcPct val="90000"/>
              </a:lnSpc>
            </a:pPr>
            <a:r>
              <a:rPr lang="it-IT" sz="2400" b="1" dirty="0" smtClean="0"/>
              <a:t>Osservatore dello stato continuo e discreto:</a:t>
            </a:r>
            <a:r>
              <a:rPr lang="it-IT" sz="1800" b="1" dirty="0" smtClean="0"/>
              <a:t>  </a:t>
            </a:r>
            <a:r>
              <a:rPr lang="it-IT" sz="2200" dirty="0" smtClean="0"/>
              <a:t>risultati interessanti da sviluppare.</a:t>
            </a:r>
          </a:p>
        </p:txBody>
      </p:sp>
      <p:sp>
        <p:nvSpPr>
          <p:cNvPr id="33802" name="Text Box 8"/>
          <p:cNvSpPr txBox="1">
            <a:spLocks noChangeArrowheads="1"/>
          </p:cNvSpPr>
          <p:nvPr/>
        </p:nvSpPr>
        <p:spPr bwMode="auto">
          <a:xfrm>
            <a:off x="3670300" y="1219200"/>
            <a:ext cx="2783133" cy="523220"/>
          </a:xfrm>
          <a:prstGeom prst="rect">
            <a:avLst/>
          </a:prstGeom>
          <a:noFill/>
          <a:ln w="9525">
            <a:noFill/>
            <a:miter lim="800000"/>
            <a:headEnd/>
            <a:tailEnd/>
          </a:ln>
        </p:spPr>
        <p:txBody>
          <a:bodyPr wrap="none">
            <a:spAutoFit/>
          </a:bodyPr>
          <a:lstStyle/>
          <a:p>
            <a:pPr algn="ctr"/>
            <a:r>
              <a:rPr lang="it-IT" sz="2800" dirty="0" smtClean="0"/>
              <a:t>Risultati </a:t>
            </a:r>
            <a:r>
              <a:rPr lang="it-IT" sz="2800" dirty="0"/>
              <a:t>raggiunti</a:t>
            </a:r>
          </a:p>
        </p:txBody>
      </p:sp>
      <p:sp>
        <p:nvSpPr>
          <p:cNvPr id="33803" name="Rectangle 9"/>
          <p:cNvSpPr>
            <a:spLocks noChangeArrowheads="1"/>
          </p:cNvSpPr>
          <p:nvPr/>
        </p:nvSpPr>
        <p:spPr bwMode="auto">
          <a:xfrm>
            <a:off x="762000" y="4572000"/>
            <a:ext cx="8420100" cy="1295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it-IT" sz="1800"/>
          </a:p>
        </p:txBody>
      </p:sp>
      <p:sp>
        <p:nvSpPr>
          <p:cNvPr id="33805"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nuovapagina02image"/>
          <p:cNvPicPr>
            <a:picLocks noChangeAspect="1" noChangeArrowheads="1"/>
          </p:cNvPicPr>
          <p:nvPr/>
        </p:nvPicPr>
        <p:blipFill>
          <a:blip r:embed="rId2"/>
          <a:srcRect/>
          <a:stretch>
            <a:fillRect/>
          </a:stretch>
        </p:blipFill>
        <p:spPr bwMode="auto">
          <a:xfrm>
            <a:off x="563563" y="252413"/>
            <a:ext cx="714375" cy="714375"/>
          </a:xfrm>
          <a:prstGeom prst="rect">
            <a:avLst/>
          </a:prstGeom>
          <a:noFill/>
          <a:ln w="9525">
            <a:noFill/>
            <a:miter lim="800000"/>
            <a:headEnd/>
            <a:tailEnd/>
          </a:ln>
        </p:spPr>
      </p:pic>
      <p:pic>
        <p:nvPicPr>
          <p:cNvPr id="34819" name="Picture 4" descr="logo"/>
          <p:cNvPicPr>
            <a:picLocks noChangeAspect="1" noChangeArrowheads="1"/>
          </p:cNvPicPr>
          <p:nvPr/>
        </p:nvPicPr>
        <p:blipFill>
          <a:blip r:embed="rId3"/>
          <a:srcRect/>
          <a:stretch>
            <a:fillRect/>
          </a:stretch>
        </p:blipFill>
        <p:spPr bwMode="auto">
          <a:xfrm>
            <a:off x="8534400" y="388938"/>
            <a:ext cx="838200" cy="441325"/>
          </a:xfrm>
          <a:prstGeom prst="rect">
            <a:avLst/>
          </a:prstGeom>
          <a:noFill/>
          <a:ln w="9525">
            <a:noFill/>
            <a:miter lim="800000"/>
            <a:headEnd/>
            <a:tailEnd/>
          </a:ln>
        </p:spPr>
      </p:pic>
      <p:sp>
        <p:nvSpPr>
          <p:cNvPr id="34820"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34821"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34822"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34823" name="Segnaposto data 3"/>
          <p:cNvSpPr>
            <a:spLocks noGrp="1"/>
          </p:cNvSpPr>
          <p:nvPr>
            <p:ph type="dt" sz="quarter" idx="10"/>
          </p:nvPr>
        </p:nvSpPr>
        <p:spPr>
          <a:noFill/>
        </p:spPr>
        <p:txBody>
          <a:bodyPr/>
          <a:lstStyle/>
          <a:p>
            <a:r>
              <a:rPr lang="it-IT" smtClean="0"/>
              <a:t>24 Febbraio 2009</a:t>
            </a:r>
          </a:p>
        </p:txBody>
      </p:sp>
      <p:sp>
        <p:nvSpPr>
          <p:cNvPr id="34824" name="Segnaposto piè di pagina 4"/>
          <p:cNvSpPr>
            <a:spLocks noGrp="1"/>
          </p:cNvSpPr>
          <p:nvPr>
            <p:ph type="ftr" sz="quarter" idx="11"/>
          </p:nvPr>
        </p:nvSpPr>
        <p:spPr>
          <a:noFill/>
        </p:spPr>
        <p:txBody>
          <a:bodyPr/>
          <a:lstStyle/>
          <a:p>
            <a:r>
              <a:rPr lang="it-IT" smtClean="0"/>
              <a:t>Stefano Salis</a:t>
            </a:r>
          </a:p>
        </p:txBody>
      </p:sp>
      <p:sp>
        <p:nvSpPr>
          <p:cNvPr id="34825" name="Segnaposto numero diapositiva 5"/>
          <p:cNvSpPr>
            <a:spLocks noGrp="1"/>
          </p:cNvSpPr>
          <p:nvPr>
            <p:ph type="sldNum" sz="quarter" idx="12"/>
          </p:nvPr>
        </p:nvSpPr>
        <p:spPr>
          <a:noFill/>
        </p:spPr>
        <p:txBody>
          <a:bodyPr/>
          <a:lstStyle/>
          <a:p>
            <a:fld id="{92BD2655-FDFD-43DA-B9FE-0784A622DC98}" type="slidenum">
              <a:rPr lang="it-IT" smtClean="0"/>
              <a:pPr/>
              <a:t>22</a:t>
            </a:fld>
            <a:endParaRPr lang="it-IT" smtClean="0"/>
          </a:p>
        </p:txBody>
      </p:sp>
      <p:sp>
        <p:nvSpPr>
          <p:cNvPr id="34826" name="CasellaDiTesto 9"/>
          <p:cNvSpPr txBox="1">
            <a:spLocks noChangeArrowheads="1"/>
          </p:cNvSpPr>
          <p:nvPr/>
        </p:nvSpPr>
        <p:spPr bwMode="auto">
          <a:xfrm>
            <a:off x="2251038" y="1420785"/>
            <a:ext cx="5509842" cy="4162949"/>
          </a:xfrm>
          <a:prstGeom prst="rect">
            <a:avLst/>
          </a:prstGeom>
          <a:noFill/>
          <a:ln w="9525">
            <a:noFill/>
            <a:miter lim="800000"/>
            <a:headEnd/>
            <a:tailEnd/>
          </a:ln>
        </p:spPr>
        <p:txBody>
          <a:bodyPr wrap="square">
            <a:spAutoFit/>
          </a:bodyPr>
          <a:lstStyle/>
          <a:p>
            <a:pPr algn="ctr"/>
            <a:r>
              <a:rPr lang="it-IT" sz="8800" dirty="0" smtClean="0"/>
              <a:t>Grazie</a:t>
            </a:r>
            <a:endParaRPr lang="it-IT" sz="8800" dirty="0"/>
          </a:p>
          <a:p>
            <a:pPr algn="ctr"/>
            <a:r>
              <a:rPr lang="it-IT" sz="8800" dirty="0"/>
              <a:t>per</a:t>
            </a:r>
          </a:p>
          <a:p>
            <a:pPr algn="ctr"/>
            <a:r>
              <a:rPr lang="it-IT" sz="8800" dirty="0" smtClean="0"/>
              <a:t>l’attenzione</a:t>
            </a:r>
            <a:endParaRPr lang="it-IT" sz="8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uovapagina02image"/>
          <p:cNvPicPr>
            <a:picLocks noChangeAspect="1" noChangeArrowheads="1"/>
          </p:cNvPicPr>
          <p:nvPr/>
        </p:nvPicPr>
        <p:blipFill>
          <a:blip r:embed="rId3"/>
          <a:srcRect/>
          <a:stretch>
            <a:fillRect/>
          </a:stretch>
        </p:blipFill>
        <p:spPr bwMode="auto">
          <a:xfrm>
            <a:off x="563563" y="252413"/>
            <a:ext cx="714375" cy="714375"/>
          </a:xfrm>
          <a:prstGeom prst="rect">
            <a:avLst/>
          </a:prstGeom>
          <a:noFill/>
          <a:ln w="9525">
            <a:noFill/>
            <a:miter lim="800000"/>
            <a:headEnd/>
            <a:tailEnd/>
          </a:ln>
        </p:spPr>
      </p:pic>
      <p:pic>
        <p:nvPicPr>
          <p:cNvPr id="3075" name="Picture 4" descr="logo"/>
          <p:cNvPicPr>
            <a:picLocks noChangeAspect="1" noChangeArrowheads="1"/>
          </p:cNvPicPr>
          <p:nvPr/>
        </p:nvPicPr>
        <p:blipFill>
          <a:blip r:embed="rId4"/>
          <a:srcRect/>
          <a:stretch>
            <a:fillRect/>
          </a:stretch>
        </p:blipFill>
        <p:spPr bwMode="auto">
          <a:xfrm>
            <a:off x="8534400" y="388938"/>
            <a:ext cx="838200" cy="441325"/>
          </a:xfrm>
          <a:prstGeom prst="rect">
            <a:avLst/>
          </a:prstGeom>
          <a:noFill/>
          <a:ln w="9525">
            <a:noFill/>
            <a:miter lim="800000"/>
            <a:headEnd/>
            <a:tailEnd/>
          </a:ln>
        </p:spPr>
      </p:pic>
      <p:sp>
        <p:nvSpPr>
          <p:cNvPr id="3076"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dirty="0"/>
          </a:p>
        </p:txBody>
      </p:sp>
      <p:sp>
        <p:nvSpPr>
          <p:cNvPr id="3077"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dirty="0"/>
              <a:t>Università degli studi di Cagliari</a:t>
            </a:r>
          </a:p>
          <a:p>
            <a:pPr algn="ctr"/>
            <a:r>
              <a:rPr lang="it-IT" sz="1600" b="1" dirty="0"/>
              <a:t>Tesi di Laurea</a:t>
            </a:r>
          </a:p>
          <a:p>
            <a:pPr algn="ctr"/>
            <a:r>
              <a:rPr lang="it-IT" sz="1600" b="1" dirty="0">
                <a:solidFill>
                  <a:schemeClr val="tx2"/>
                </a:solidFill>
              </a:rPr>
              <a:t>Osservatori per sistemi a commutazione</a:t>
            </a:r>
            <a:endParaRPr lang="it-IT" sz="1600" b="1" dirty="0"/>
          </a:p>
        </p:txBody>
      </p:sp>
      <p:sp>
        <p:nvSpPr>
          <p:cNvPr id="3078"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dirty="0"/>
          </a:p>
        </p:txBody>
      </p:sp>
      <p:sp>
        <p:nvSpPr>
          <p:cNvPr id="3079" name="Segnaposto data 3"/>
          <p:cNvSpPr>
            <a:spLocks noGrp="1"/>
          </p:cNvSpPr>
          <p:nvPr>
            <p:ph type="dt" sz="quarter" idx="10"/>
          </p:nvPr>
        </p:nvSpPr>
        <p:spPr>
          <a:noFill/>
        </p:spPr>
        <p:txBody>
          <a:bodyPr/>
          <a:lstStyle/>
          <a:p>
            <a:r>
              <a:rPr lang="it-IT" dirty="0" smtClean="0"/>
              <a:t>24 Febbraio 2009</a:t>
            </a:r>
          </a:p>
        </p:txBody>
      </p:sp>
      <p:sp>
        <p:nvSpPr>
          <p:cNvPr id="3080" name="Segnaposto piè di pagina 4"/>
          <p:cNvSpPr>
            <a:spLocks noGrp="1"/>
          </p:cNvSpPr>
          <p:nvPr>
            <p:ph type="ftr" sz="quarter" idx="11"/>
          </p:nvPr>
        </p:nvSpPr>
        <p:spPr>
          <a:noFill/>
        </p:spPr>
        <p:txBody>
          <a:bodyPr/>
          <a:lstStyle/>
          <a:p>
            <a:r>
              <a:rPr lang="it-IT" dirty="0" smtClean="0"/>
              <a:t>Stefano Salis</a:t>
            </a:r>
          </a:p>
        </p:txBody>
      </p:sp>
      <p:sp>
        <p:nvSpPr>
          <p:cNvPr id="3081" name="Segnaposto numero diapositiva 5"/>
          <p:cNvSpPr>
            <a:spLocks noGrp="1"/>
          </p:cNvSpPr>
          <p:nvPr>
            <p:ph type="sldNum" sz="quarter" idx="12"/>
          </p:nvPr>
        </p:nvSpPr>
        <p:spPr>
          <a:noFill/>
        </p:spPr>
        <p:txBody>
          <a:bodyPr/>
          <a:lstStyle/>
          <a:p>
            <a:fld id="{14638CF9-0E8C-4D1C-8D5E-3FB45F26136F}" type="slidenum">
              <a:rPr lang="it-IT" smtClean="0"/>
              <a:pPr/>
              <a:t>3</a:t>
            </a:fld>
            <a:endParaRPr lang="it-IT" dirty="0" smtClean="0"/>
          </a:p>
        </p:txBody>
      </p:sp>
      <p:sp>
        <p:nvSpPr>
          <p:cNvPr id="3082" name="Text Box 19"/>
          <p:cNvSpPr txBox="1">
            <a:spLocks noChangeArrowheads="1"/>
          </p:cNvSpPr>
          <p:nvPr/>
        </p:nvSpPr>
        <p:spPr bwMode="auto">
          <a:xfrm>
            <a:off x="4076688" y="1238220"/>
            <a:ext cx="2018501" cy="523220"/>
          </a:xfrm>
          <a:prstGeom prst="rect">
            <a:avLst/>
          </a:prstGeom>
          <a:noFill/>
          <a:ln w="9525">
            <a:noFill/>
            <a:miter lim="800000"/>
            <a:headEnd/>
            <a:tailEnd/>
          </a:ln>
        </p:spPr>
        <p:txBody>
          <a:bodyPr wrap="none">
            <a:spAutoFit/>
          </a:bodyPr>
          <a:lstStyle/>
          <a:p>
            <a:pPr algn="ctr"/>
            <a:r>
              <a:rPr lang="it-IT" sz="2800" dirty="0" smtClean="0"/>
              <a:t>Introduzione</a:t>
            </a:r>
            <a:endParaRPr lang="it-IT" sz="2800" dirty="0"/>
          </a:p>
        </p:txBody>
      </p:sp>
      <p:sp>
        <p:nvSpPr>
          <p:cNvPr id="11" name="Rectangle 18"/>
          <p:cNvSpPr txBox="1">
            <a:spLocks noChangeArrowheads="1"/>
          </p:cNvSpPr>
          <p:nvPr/>
        </p:nvSpPr>
        <p:spPr>
          <a:xfrm>
            <a:off x="754005" y="1822427"/>
            <a:ext cx="8420100" cy="4345047"/>
          </a:xfrm>
          <a:prstGeom prst="rect">
            <a:avLst/>
          </a:prstGeom>
        </p:spPr>
        <p:txBody>
          <a:bodyPr/>
          <a:lstStyle/>
          <a:p>
            <a:pPr algn="just"/>
            <a:endParaRPr lang="it-IT" b="1" dirty="0" smtClean="0"/>
          </a:p>
          <a:p>
            <a:pPr algn="just"/>
            <a:r>
              <a:rPr lang="it-IT" b="1" dirty="0" smtClean="0"/>
              <a:t>Sistema ibrido:</a:t>
            </a:r>
          </a:p>
          <a:p>
            <a:pPr algn="just"/>
            <a:endParaRPr lang="it-IT" b="1" dirty="0" smtClean="0"/>
          </a:p>
          <a:p>
            <a:pPr algn="ctr"/>
            <a:r>
              <a:rPr lang="it-IT" sz="2200" i="1" dirty="0" smtClean="0"/>
              <a:t>Un sistema il cui comportamento viene descritto mediante un modello che unisce </a:t>
            </a:r>
            <a:r>
              <a:rPr lang="it-IT" sz="2200" i="1" dirty="0" smtClean="0">
                <a:solidFill>
                  <a:srgbClr val="FF0000"/>
                </a:solidFill>
              </a:rPr>
              <a:t>dinamiche ad avanzamento temporale</a:t>
            </a:r>
            <a:r>
              <a:rPr lang="it-IT" sz="2200" i="1" dirty="0" smtClean="0"/>
              <a:t> con </a:t>
            </a:r>
            <a:r>
              <a:rPr lang="it-IT" sz="2200" i="1" dirty="0" smtClean="0">
                <a:solidFill>
                  <a:srgbClr val="FF0000"/>
                </a:solidFill>
              </a:rPr>
              <a:t>dinamiche ad eventi discreti</a:t>
            </a:r>
            <a:r>
              <a:rPr lang="it-IT" sz="2200" i="1" dirty="0" smtClean="0"/>
              <a:t>.</a:t>
            </a:r>
          </a:p>
          <a:p>
            <a:pPr algn="just"/>
            <a:endParaRPr lang="it-IT" b="1" dirty="0" smtClean="0"/>
          </a:p>
          <a:p>
            <a:pPr algn="just"/>
            <a:r>
              <a:rPr lang="it-IT" b="1" dirty="0" smtClean="0"/>
              <a:t>Sistema a commutazione autonomo:</a:t>
            </a:r>
          </a:p>
          <a:p>
            <a:pPr algn="just"/>
            <a:endParaRPr lang="it-IT" sz="2000" b="1" dirty="0" smtClean="0"/>
          </a:p>
          <a:p>
            <a:pPr algn="ctr"/>
            <a:r>
              <a:rPr lang="it-IT" sz="2200" i="1" dirty="0" smtClean="0"/>
              <a:t>Un sistema dinamico costituito da un numero finito di </a:t>
            </a:r>
            <a:r>
              <a:rPr lang="it-IT" sz="2200" i="1" dirty="0" smtClean="0">
                <a:solidFill>
                  <a:srgbClr val="FF0000"/>
                </a:solidFill>
              </a:rPr>
              <a:t>sottosistemi</a:t>
            </a:r>
            <a:r>
              <a:rPr lang="it-IT" sz="2200" i="1" dirty="0" smtClean="0"/>
              <a:t> a tempo continuo che </a:t>
            </a:r>
            <a:r>
              <a:rPr lang="it-IT" sz="2200" i="1" dirty="0" smtClean="0">
                <a:solidFill>
                  <a:srgbClr val="FF0000"/>
                </a:solidFill>
              </a:rPr>
              <a:t>commutano</a:t>
            </a:r>
            <a:r>
              <a:rPr lang="it-IT" sz="2200" i="1" dirty="0" smtClean="0"/>
              <a:t> tra di essi a causa di un insieme di </a:t>
            </a:r>
            <a:r>
              <a:rPr lang="it-IT" sz="2200" i="1" dirty="0" smtClean="0">
                <a:solidFill>
                  <a:srgbClr val="FF0000"/>
                </a:solidFill>
              </a:rPr>
              <a:t>eventi non controllabili</a:t>
            </a:r>
            <a:r>
              <a:rPr lang="it-IT" sz="2200" i="1" dirty="0" smtClean="0"/>
              <a:t> che avvengono a </a:t>
            </a:r>
            <a:r>
              <a:rPr lang="it-IT" sz="2200" i="1" dirty="0" smtClean="0">
                <a:solidFill>
                  <a:srgbClr val="FF0000"/>
                </a:solidFill>
              </a:rPr>
              <a:t>istanti sconosciuti</a:t>
            </a:r>
            <a:r>
              <a:rPr lang="it-IT" sz="2200" i="1" dirty="0" smtClean="0"/>
              <a:t>.</a:t>
            </a:r>
          </a:p>
          <a:p>
            <a:pPr marL="342900" indent="-342900" algn="ctr">
              <a:spcBef>
                <a:spcPct val="20000"/>
              </a:spcBef>
              <a:defRPr/>
            </a:pPr>
            <a:endParaRPr lang="it-IT" sz="2200" i="1" dirty="0" smtClean="0">
              <a:latin typeface="+mj-lt"/>
            </a:endParaRPr>
          </a:p>
          <a:p>
            <a:pPr marL="342900" indent="-342900">
              <a:spcBef>
                <a:spcPct val="20000"/>
              </a:spcBef>
              <a:defRPr/>
            </a:pPr>
            <a:endParaRPr lang="it-IT" sz="2200" kern="0" dirty="0" smtClean="0"/>
          </a:p>
          <a:p>
            <a:pPr marL="342900" indent="-342900">
              <a:spcBef>
                <a:spcPct val="20000"/>
              </a:spcBef>
              <a:defRPr/>
            </a:pPr>
            <a:endParaRPr lang="it-IT" sz="2000" kern="0" dirty="0">
              <a:latin typeface="+mn-l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uovapagina02image"/>
          <p:cNvPicPr>
            <a:picLocks noChangeAspect="1" noChangeArrowheads="1"/>
          </p:cNvPicPr>
          <p:nvPr/>
        </p:nvPicPr>
        <p:blipFill>
          <a:blip r:embed="rId3"/>
          <a:srcRect/>
          <a:stretch>
            <a:fillRect/>
          </a:stretch>
        </p:blipFill>
        <p:spPr bwMode="auto">
          <a:xfrm>
            <a:off x="563563" y="252413"/>
            <a:ext cx="714375" cy="714375"/>
          </a:xfrm>
          <a:prstGeom prst="rect">
            <a:avLst/>
          </a:prstGeom>
          <a:noFill/>
          <a:ln w="9525">
            <a:noFill/>
            <a:miter lim="800000"/>
            <a:headEnd/>
            <a:tailEnd/>
          </a:ln>
        </p:spPr>
      </p:pic>
      <p:pic>
        <p:nvPicPr>
          <p:cNvPr id="3075" name="Picture 4" descr="logo"/>
          <p:cNvPicPr>
            <a:picLocks noChangeAspect="1" noChangeArrowheads="1"/>
          </p:cNvPicPr>
          <p:nvPr/>
        </p:nvPicPr>
        <p:blipFill>
          <a:blip r:embed="rId4"/>
          <a:srcRect/>
          <a:stretch>
            <a:fillRect/>
          </a:stretch>
        </p:blipFill>
        <p:spPr bwMode="auto">
          <a:xfrm>
            <a:off x="8534400" y="388938"/>
            <a:ext cx="838200" cy="441325"/>
          </a:xfrm>
          <a:prstGeom prst="rect">
            <a:avLst/>
          </a:prstGeom>
          <a:noFill/>
          <a:ln w="9525">
            <a:noFill/>
            <a:miter lim="800000"/>
            <a:headEnd/>
            <a:tailEnd/>
          </a:ln>
        </p:spPr>
      </p:pic>
      <p:sp>
        <p:nvSpPr>
          <p:cNvPr id="3076"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dirty="0"/>
          </a:p>
        </p:txBody>
      </p:sp>
      <p:sp>
        <p:nvSpPr>
          <p:cNvPr id="3077"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dirty="0"/>
              <a:t>Università degli studi di Cagliari</a:t>
            </a:r>
          </a:p>
          <a:p>
            <a:pPr algn="ctr"/>
            <a:r>
              <a:rPr lang="it-IT" sz="1600" b="1" dirty="0"/>
              <a:t>Tesi di Laurea</a:t>
            </a:r>
          </a:p>
          <a:p>
            <a:pPr algn="ctr"/>
            <a:r>
              <a:rPr lang="it-IT" sz="1600" b="1" dirty="0">
                <a:solidFill>
                  <a:schemeClr val="tx2"/>
                </a:solidFill>
              </a:rPr>
              <a:t>Osservatori per sistemi a commutazione</a:t>
            </a:r>
            <a:endParaRPr lang="it-IT" sz="1600" b="1" dirty="0"/>
          </a:p>
        </p:txBody>
      </p:sp>
      <p:sp>
        <p:nvSpPr>
          <p:cNvPr id="3078"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dirty="0"/>
          </a:p>
        </p:txBody>
      </p:sp>
      <p:sp>
        <p:nvSpPr>
          <p:cNvPr id="3079" name="Segnaposto data 3"/>
          <p:cNvSpPr>
            <a:spLocks noGrp="1"/>
          </p:cNvSpPr>
          <p:nvPr>
            <p:ph type="dt" sz="quarter" idx="10"/>
          </p:nvPr>
        </p:nvSpPr>
        <p:spPr>
          <a:noFill/>
        </p:spPr>
        <p:txBody>
          <a:bodyPr/>
          <a:lstStyle/>
          <a:p>
            <a:r>
              <a:rPr lang="it-IT" dirty="0" smtClean="0"/>
              <a:t>24 Febbraio 2009</a:t>
            </a:r>
          </a:p>
        </p:txBody>
      </p:sp>
      <p:sp>
        <p:nvSpPr>
          <p:cNvPr id="3080" name="Segnaposto piè di pagina 4"/>
          <p:cNvSpPr>
            <a:spLocks noGrp="1"/>
          </p:cNvSpPr>
          <p:nvPr>
            <p:ph type="ftr" sz="quarter" idx="11"/>
          </p:nvPr>
        </p:nvSpPr>
        <p:spPr>
          <a:noFill/>
        </p:spPr>
        <p:txBody>
          <a:bodyPr/>
          <a:lstStyle/>
          <a:p>
            <a:r>
              <a:rPr lang="it-IT" dirty="0" smtClean="0"/>
              <a:t>Stefano Salis</a:t>
            </a:r>
          </a:p>
        </p:txBody>
      </p:sp>
      <p:sp>
        <p:nvSpPr>
          <p:cNvPr id="3081" name="Segnaposto numero diapositiva 5"/>
          <p:cNvSpPr>
            <a:spLocks noGrp="1"/>
          </p:cNvSpPr>
          <p:nvPr>
            <p:ph type="sldNum" sz="quarter" idx="12"/>
          </p:nvPr>
        </p:nvSpPr>
        <p:spPr>
          <a:noFill/>
        </p:spPr>
        <p:txBody>
          <a:bodyPr/>
          <a:lstStyle/>
          <a:p>
            <a:fld id="{14638CF9-0E8C-4D1C-8D5E-3FB45F26136F}" type="slidenum">
              <a:rPr lang="it-IT" smtClean="0"/>
              <a:pPr/>
              <a:t>4</a:t>
            </a:fld>
            <a:endParaRPr lang="it-IT" dirty="0" smtClean="0"/>
          </a:p>
        </p:txBody>
      </p:sp>
      <p:sp>
        <p:nvSpPr>
          <p:cNvPr id="3082" name="Text Box 19"/>
          <p:cNvSpPr txBox="1">
            <a:spLocks noChangeArrowheads="1"/>
          </p:cNvSpPr>
          <p:nvPr/>
        </p:nvSpPr>
        <p:spPr bwMode="auto">
          <a:xfrm>
            <a:off x="4076688" y="1238220"/>
            <a:ext cx="2018501" cy="523220"/>
          </a:xfrm>
          <a:prstGeom prst="rect">
            <a:avLst/>
          </a:prstGeom>
          <a:noFill/>
          <a:ln w="9525">
            <a:noFill/>
            <a:miter lim="800000"/>
            <a:headEnd/>
            <a:tailEnd/>
          </a:ln>
        </p:spPr>
        <p:txBody>
          <a:bodyPr wrap="none">
            <a:spAutoFit/>
          </a:bodyPr>
          <a:lstStyle/>
          <a:p>
            <a:pPr algn="ctr"/>
            <a:r>
              <a:rPr lang="it-IT" sz="2800" dirty="0" smtClean="0"/>
              <a:t>Introduzione</a:t>
            </a:r>
            <a:endParaRPr lang="it-IT" sz="2800" dirty="0"/>
          </a:p>
        </p:txBody>
      </p:sp>
      <p:sp>
        <p:nvSpPr>
          <p:cNvPr id="11" name="Rectangle 18"/>
          <p:cNvSpPr txBox="1">
            <a:spLocks noChangeArrowheads="1"/>
          </p:cNvSpPr>
          <p:nvPr/>
        </p:nvSpPr>
        <p:spPr>
          <a:xfrm>
            <a:off x="754005" y="1822427"/>
            <a:ext cx="8690094" cy="4345047"/>
          </a:xfrm>
          <a:prstGeom prst="rect">
            <a:avLst/>
          </a:prstGeom>
        </p:spPr>
        <p:txBody>
          <a:bodyPr/>
          <a:lstStyle/>
          <a:p>
            <a:pPr marL="342900" indent="-342900">
              <a:spcBef>
                <a:spcPct val="20000"/>
              </a:spcBef>
              <a:defRPr/>
            </a:pPr>
            <a:r>
              <a:rPr lang="it-IT" b="1" dirty="0" smtClean="0">
                <a:latin typeface="+mj-lt"/>
              </a:rPr>
              <a:t>Osservazione dello Stato:</a:t>
            </a:r>
          </a:p>
          <a:p>
            <a:pPr marL="342900" indent="-342900">
              <a:spcBef>
                <a:spcPct val="20000"/>
              </a:spcBef>
              <a:defRPr/>
            </a:pPr>
            <a:endParaRPr lang="it-IT" b="1" dirty="0" smtClean="0">
              <a:latin typeface="+mj-lt"/>
            </a:endParaRPr>
          </a:p>
          <a:p>
            <a:pPr marL="342900" indent="-342900" algn="ctr">
              <a:spcBef>
                <a:spcPct val="20000"/>
              </a:spcBef>
              <a:defRPr/>
            </a:pPr>
            <a:r>
              <a:rPr lang="it-IT" sz="2200" i="1" dirty="0" smtClean="0">
                <a:latin typeface="+mj-lt"/>
              </a:rPr>
              <a:t>L'osservatore di stato è un sistema dinamico che modella un sistema reale con lo scopo di </a:t>
            </a:r>
            <a:r>
              <a:rPr lang="it-IT" sz="2200" i="1" dirty="0" smtClean="0">
                <a:solidFill>
                  <a:srgbClr val="FF0000"/>
                </a:solidFill>
                <a:latin typeface="+mj-lt"/>
              </a:rPr>
              <a:t>stimarne l'evoluzione di stato</a:t>
            </a:r>
            <a:r>
              <a:rPr lang="it-IT" sz="2200" i="1" dirty="0" smtClean="0">
                <a:latin typeface="+mj-lt"/>
              </a:rPr>
              <a:t>. </a:t>
            </a:r>
          </a:p>
          <a:p>
            <a:pPr marL="342900" indent="-342900">
              <a:spcBef>
                <a:spcPct val="20000"/>
              </a:spcBef>
              <a:defRPr/>
            </a:pPr>
            <a:endParaRPr lang="it-IT" sz="2200" b="1" kern="0" dirty="0" smtClean="0"/>
          </a:p>
          <a:p>
            <a:pPr marL="342900" indent="-342900">
              <a:spcBef>
                <a:spcPct val="20000"/>
              </a:spcBef>
              <a:defRPr/>
            </a:pPr>
            <a:r>
              <a:rPr lang="it-IT" b="1" kern="0" dirty="0" smtClean="0"/>
              <a:t>Bibliografia:</a:t>
            </a:r>
          </a:p>
          <a:p>
            <a:pPr>
              <a:buFont typeface="Arial" pitchFamily="34" charset="0"/>
              <a:buChar char="•"/>
            </a:pPr>
            <a:r>
              <a:rPr lang="it-IT" sz="1800" b="1" kern="0" dirty="0" smtClean="0"/>
              <a:t> Di Benedetto M.D.,</a:t>
            </a:r>
            <a:r>
              <a:rPr lang="it-IT" sz="1800" b="1" dirty="0" smtClean="0"/>
              <a:t> S. Di Gennaro e A. D’Innocenzo</a:t>
            </a:r>
            <a:r>
              <a:rPr lang="it-IT" sz="1800" dirty="0" smtClean="0"/>
              <a:t>, “Discrete State </a:t>
            </a:r>
            <a:r>
              <a:rPr lang="it-IT" sz="1800" dirty="0" err="1" smtClean="0"/>
              <a:t>Observability</a:t>
            </a:r>
            <a:r>
              <a:rPr lang="it-IT" sz="1800" dirty="0" smtClean="0"/>
              <a:t> </a:t>
            </a:r>
            <a:r>
              <a:rPr lang="it-IT" sz="1800" dirty="0" err="1" smtClean="0"/>
              <a:t>of</a:t>
            </a:r>
            <a:r>
              <a:rPr lang="it-IT" sz="1800" dirty="0" smtClean="0"/>
              <a:t> </a:t>
            </a:r>
            <a:r>
              <a:rPr lang="it-IT" sz="1800" dirty="0" err="1" smtClean="0"/>
              <a:t>Hybrid</a:t>
            </a:r>
            <a:r>
              <a:rPr lang="it-IT" sz="1800" dirty="0" smtClean="0"/>
              <a:t> </a:t>
            </a:r>
            <a:r>
              <a:rPr lang="it-IT" sz="1800" dirty="0" err="1" smtClean="0"/>
              <a:t>Systems</a:t>
            </a:r>
            <a:r>
              <a:rPr lang="it-IT" sz="1800" dirty="0" smtClean="0"/>
              <a:t> ”</a:t>
            </a:r>
            <a:r>
              <a:rPr lang="en-US" sz="1800" dirty="0" smtClean="0"/>
              <a:t> , </a:t>
            </a:r>
            <a:r>
              <a:rPr lang="en-US" sz="1800" i="1" dirty="0" smtClean="0"/>
              <a:t>International Journal of Robust and Nonlinear Control, </a:t>
            </a:r>
            <a:r>
              <a:rPr lang="it-IT" sz="1800" dirty="0" smtClean="0"/>
              <a:t>2008</a:t>
            </a:r>
            <a:r>
              <a:rPr lang="it-IT" sz="1800" i="1" kern="0" dirty="0" smtClean="0"/>
              <a:t>;</a:t>
            </a:r>
          </a:p>
          <a:p>
            <a:endParaRPr lang="it-IT" sz="1800" i="1" kern="0" dirty="0" smtClean="0"/>
          </a:p>
          <a:p>
            <a:pPr>
              <a:buFont typeface="Arial" pitchFamily="34" charset="0"/>
              <a:buChar char="•"/>
            </a:pPr>
            <a:r>
              <a:rPr lang="it-IT" sz="1800" b="1" kern="0" dirty="0" smtClean="0"/>
              <a:t> Li L., </a:t>
            </a:r>
            <a:r>
              <a:rPr lang="it-IT" sz="1800" b="1" kern="0" dirty="0" err="1" smtClean="0"/>
              <a:t>Wang</a:t>
            </a:r>
            <a:r>
              <a:rPr lang="it-IT" sz="1800" b="1" kern="0" dirty="0" smtClean="0"/>
              <a:t> W., </a:t>
            </a:r>
            <a:r>
              <a:rPr lang="it-IT" sz="1800" b="1" kern="0" dirty="0" err="1" smtClean="0"/>
              <a:t>Zhou</a:t>
            </a:r>
            <a:r>
              <a:rPr lang="it-IT" sz="1800" b="1" kern="0" dirty="0" smtClean="0"/>
              <a:t> D. e </a:t>
            </a:r>
            <a:r>
              <a:rPr lang="it-IT" sz="1800" b="1" kern="0" dirty="0" err="1" smtClean="0"/>
              <a:t>Liu</a:t>
            </a:r>
            <a:r>
              <a:rPr lang="it-IT" sz="1800" b="1" kern="0" dirty="0" smtClean="0"/>
              <a:t> K.,</a:t>
            </a:r>
            <a:r>
              <a:rPr lang="it-IT" sz="1800" dirty="0" smtClean="0"/>
              <a:t> “</a:t>
            </a:r>
            <a:r>
              <a:rPr lang="it-IT" sz="1800" dirty="0" err="1" smtClean="0"/>
              <a:t>Robust</a:t>
            </a:r>
            <a:r>
              <a:rPr lang="it-IT" sz="1800" dirty="0" smtClean="0"/>
              <a:t> state </a:t>
            </a:r>
            <a:r>
              <a:rPr lang="it-IT" sz="1800" dirty="0" err="1" smtClean="0"/>
              <a:t>estimation</a:t>
            </a:r>
            <a:r>
              <a:rPr lang="it-IT" sz="1800" dirty="0" smtClean="0"/>
              <a:t> </a:t>
            </a:r>
            <a:r>
              <a:rPr lang="en-US" sz="1800" dirty="0" smtClean="0"/>
              <a:t>and fault diagnosis for uncertain hybrid nonlinear systems ”, </a:t>
            </a:r>
            <a:r>
              <a:rPr lang="it-IT" sz="1800" dirty="0" smtClean="0"/>
              <a:t> </a:t>
            </a:r>
            <a:r>
              <a:rPr lang="it-IT" sz="1800" i="1" dirty="0" smtClean="0"/>
              <a:t>Science </a:t>
            </a:r>
            <a:r>
              <a:rPr lang="it-IT" sz="1800" i="1" dirty="0" err="1" smtClean="0"/>
              <a:t>Direct</a:t>
            </a:r>
            <a:r>
              <a:rPr lang="it-IT" sz="1800" i="1" dirty="0" smtClean="0"/>
              <a:t> - </a:t>
            </a:r>
            <a:r>
              <a:rPr lang="it-IT" sz="1800" i="1" dirty="0" err="1" smtClean="0"/>
              <a:t>Nonlinear</a:t>
            </a:r>
            <a:r>
              <a:rPr lang="it-IT" sz="1800" i="1" dirty="0" smtClean="0"/>
              <a:t> </a:t>
            </a:r>
            <a:r>
              <a:rPr lang="it-IT" sz="1800" i="1" dirty="0" err="1" smtClean="0"/>
              <a:t>analysis</a:t>
            </a:r>
            <a:r>
              <a:rPr lang="it-IT" sz="1800" i="1" dirty="0" smtClean="0"/>
              <a:t>: </a:t>
            </a:r>
            <a:r>
              <a:rPr lang="it-IT" sz="1800" i="1" dirty="0" err="1" smtClean="0"/>
              <a:t>Hybrid</a:t>
            </a:r>
            <a:r>
              <a:rPr lang="it-IT" sz="1800" i="1" dirty="0" smtClean="0"/>
              <a:t> </a:t>
            </a:r>
            <a:r>
              <a:rPr lang="it-IT" sz="1800" i="1" dirty="0" err="1" smtClean="0"/>
              <a:t>systems</a:t>
            </a:r>
            <a:r>
              <a:rPr lang="it-IT" sz="1800" i="1" dirty="0" smtClean="0"/>
              <a:t>, 2007.</a:t>
            </a:r>
          </a:p>
          <a:p>
            <a:endParaRPr lang="it-IT" sz="1800" i="1" dirty="0" smtClean="0"/>
          </a:p>
          <a:p>
            <a:pPr marL="342900" indent="-342900">
              <a:spcBef>
                <a:spcPct val="20000"/>
              </a:spcBef>
              <a:defRPr/>
            </a:pPr>
            <a:endParaRPr lang="it-IT" sz="2200" kern="0" dirty="0" smtClean="0"/>
          </a:p>
          <a:p>
            <a:pPr marL="342900" indent="-342900">
              <a:spcBef>
                <a:spcPct val="20000"/>
              </a:spcBef>
              <a:defRPr/>
            </a:pPr>
            <a:endParaRPr lang="it-IT" sz="2000" kern="0" dirty="0">
              <a:latin typeface="+mn-lt"/>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uovapagina02image"/>
          <p:cNvPicPr>
            <a:picLocks noChangeAspect="1" noChangeArrowheads="1"/>
          </p:cNvPicPr>
          <p:nvPr/>
        </p:nvPicPr>
        <p:blipFill>
          <a:blip r:embed="rId3"/>
          <a:srcRect/>
          <a:stretch>
            <a:fillRect/>
          </a:stretch>
        </p:blipFill>
        <p:spPr bwMode="auto">
          <a:xfrm>
            <a:off x="563563" y="252413"/>
            <a:ext cx="714375" cy="714375"/>
          </a:xfrm>
          <a:prstGeom prst="rect">
            <a:avLst/>
          </a:prstGeom>
          <a:noFill/>
          <a:ln w="9525">
            <a:noFill/>
            <a:miter lim="800000"/>
            <a:headEnd/>
            <a:tailEnd/>
          </a:ln>
        </p:spPr>
      </p:pic>
      <p:pic>
        <p:nvPicPr>
          <p:cNvPr id="3075" name="Picture 4" descr="logo"/>
          <p:cNvPicPr>
            <a:picLocks noChangeAspect="1" noChangeArrowheads="1"/>
          </p:cNvPicPr>
          <p:nvPr/>
        </p:nvPicPr>
        <p:blipFill>
          <a:blip r:embed="rId4"/>
          <a:srcRect/>
          <a:stretch>
            <a:fillRect/>
          </a:stretch>
        </p:blipFill>
        <p:spPr bwMode="auto">
          <a:xfrm>
            <a:off x="8534400" y="388938"/>
            <a:ext cx="838200" cy="441325"/>
          </a:xfrm>
          <a:prstGeom prst="rect">
            <a:avLst/>
          </a:prstGeom>
          <a:noFill/>
          <a:ln w="9525">
            <a:noFill/>
            <a:miter lim="800000"/>
            <a:headEnd/>
            <a:tailEnd/>
          </a:ln>
        </p:spPr>
      </p:pic>
      <p:sp>
        <p:nvSpPr>
          <p:cNvPr id="3076"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3077"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3078"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3079" name="Segnaposto data 3"/>
          <p:cNvSpPr>
            <a:spLocks noGrp="1"/>
          </p:cNvSpPr>
          <p:nvPr>
            <p:ph type="dt" sz="quarter" idx="10"/>
          </p:nvPr>
        </p:nvSpPr>
        <p:spPr>
          <a:noFill/>
        </p:spPr>
        <p:txBody>
          <a:bodyPr/>
          <a:lstStyle/>
          <a:p>
            <a:r>
              <a:rPr lang="it-IT" smtClean="0"/>
              <a:t>24 Febbraio 2009</a:t>
            </a:r>
          </a:p>
        </p:txBody>
      </p:sp>
      <p:sp>
        <p:nvSpPr>
          <p:cNvPr id="3080" name="Segnaposto piè di pagina 4"/>
          <p:cNvSpPr>
            <a:spLocks noGrp="1"/>
          </p:cNvSpPr>
          <p:nvPr>
            <p:ph type="ftr" sz="quarter" idx="11"/>
          </p:nvPr>
        </p:nvSpPr>
        <p:spPr>
          <a:noFill/>
        </p:spPr>
        <p:txBody>
          <a:bodyPr/>
          <a:lstStyle/>
          <a:p>
            <a:r>
              <a:rPr lang="it-IT" smtClean="0"/>
              <a:t>Stefano Salis</a:t>
            </a:r>
          </a:p>
        </p:txBody>
      </p:sp>
      <p:sp>
        <p:nvSpPr>
          <p:cNvPr id="3081" name="Segnaposto numero diapositiva 5"/>
          <p:cNvSpPr>
            <a:spLocks noGrp="1"/>
          </p:cNvSpPr>
          <p:nvPr>
            <p:ph type="sldNum" sz="quarter" idx="12"/>
          </p:nvPr>
        </p:nvSpPr>
        <p:spPr>
          <a:noFill/>
        </p:spPr>
        <p:txBody>
          <a:bodyPr/>
          <a:lstStyle/>
          <a:p>
            <a:fld id="{14638CF9-0E8C-4D1C-8D5E-3FB45F26136F}" type="slidenum">
              <a:rPr lang="it-IT" smtClean="0"/>
              <a:pPr/>
              <a:t>5</a:t>
            </a:fld>
            <a:endParaRPr lang="it-IT" smtClean="0"/>
          </a:p>
        </p:txBody>
      </p:sp>
      <p:sp>
        <p:nvSpPr>
          <p:cNvPr id="3082" name="Text Box 19"/>
          <p:cNvSpPr txBox="1">
            <a:spLocks noChangeArrowheads="1"/>
          </p:cNvSpPr>
          <p:nvPr/>
        </p:nvSpPr>
        <p:spPr bwMode="auto">
          <a:xfrm>
            <a:off x="3638532" y="1238220"/>
            <a:ext cx="2919903" cy="523220"/>
          </a:xfrm>
          <a:prstGeom prst="rect">
            <a:avLst/>
          </a:prstGeom>
          <a:noFill/>
          <a:ln w="9525">
            <a:noFill/>
            <a:miter lim="800000"/>
            <a:headEnd/>
            <a:tailEnd/>
          </a:ln>
        </p:spPr>
        <p:txBody>
          <a:bodyPr wrap="none">
            <a:spAutoFit/>
          </a:bodyPr>
          <a:lstStyle/>
          <a:p>
            <a:pPr algn="ctr"/>
            <a:r>
              <a:rPr lang="it-IT" sz="2800" dirty="0" smtClean="0"/>
              <a:t>Obiettivi della Tesi</a:t>
            </a:r>
            <a:endParaRPr lang="it-IT" sz="2800" dirty="0"/>
          </a:p>
        </p:txBody>
      </p:sp>
      <p:sp>
        <p:nvSpPr>
          <p:cNvPr id="11" name="Rectangle 18"/>
          <p:cNvSpPr txBox="1">
            <a:spLocks noChangeArrowheads="1"/>
          </p:cNvSpPr>
          <p:nvPr/>
        </p:nvSpPr>
        <p:spPr>
          <a:xfrm>
            <a:off x="742950" y="1828800"/>
            <a:ext cx="8420100" cy="4114800"/>
          </a:xfrm>
          <a:prstGeom prst="rect">
            <a:avLst/>
          </a:prstGeom>
        </p:spPr>
        <p:txBody>
          <a:bodyPr/>
          <a:lstStyle/>
          <a:p>
            <a:pPr marL="342900" indent="-342900">
              <a:spcBef>
                <a:spcPct val="20000"/>
              </a:spcBef>
              <a:defRPr/>
            </a:pPr>
            <a:endParaRPr lang="it-IT" sz="2200" kern="0" dirty="0">
              <a:latin typeface="+mn-lt"/>
            </a:endParaRPr>
          </a:p>
          <a:p>
            <a:pPr marL="342900" indent="-342900">
              <a:spcBef>
                <a:spcPct val="20000"/>
              </a:spcBef>
              <a:defRPr/>
            </a:pPr>
            <a:endParaRPr lang="it-IT" sz="2000" kern="0" dirty="0">
              <a:latin typeface="+mn-lt"/>
            </a:endParaRPr>
          </a:p>
        </p:txBody>
      </p:sp>
      <p:sp>
        <p:nvSpPr>
          <p:cNvPr id="12" name="Rectangle 18"/>
          <p:cNvSpPr txBox="1">
            <a:spLocks noChangeArrowheads="1"/>
          </p:cNvSpPr>
          <p:nvPr/>
        </p:nvSpPr>
        <p:spPr>
          <a:xfrm>
            <a:off x="895350" y="1981200"/>
            <a:ext cx="8420100" cy="4114800"/>
          </a:xfrm>
          <a:prstGeom prst="rect">
            <a:avLst/>
          </a:prstGeom>
        </p:spPr>
        <p:txBody>
          <a:bodyPr/>
          <a:lstStyle/>
          <a:p>
            <a:pPr marL="342900" lvl="0" indent="-342900" algn="just">
              <a:spcBef>
                <a:spcPct val="20000"/>
              </a:spcBef>
              <a:buFontTx/>
              <a:buChar char="•"/>
            </a:pPr>
            <a:r>
              <a:rPr kumimoji="0" lang="it-IT" sz="2200" b="0" i="0" u="none" strike="noStrike" kern="0" cap="none" spc="0" normalizeH="0" baseline="0" noProof="0" dirty="0" smtClean="0">
                <a:ln>
                  <a:noFill/>
                </a:ln>
                <a:solidFill>
                  <a:schemeClr val="tx1"/>
                </a:solidFill>
                <a:effectLst/>
                <a:uLnTx/>
                <a:uFillTx/>
                <a:latin typeface="+mn-lt"/>
                <a:ea typeface="+mn-ea"/>
                <a:cs typeface="+mn-cs"/>
              </a:rPr>
              <a:t>Progettare un </a:t>
            </a:r>
            <a:r>
              <a:rPr kumimoji="0" lang="it-IT" sz="2200" i="0" u="none" strike="noStrike" kern="0" cap="none" spc="0" normalizeH="0" baseline="0" noProof="0" dirty="0" smtClean="0">
                <a:ln>
                  <a:noFill/>
                </a:ln>
                <a:solidFill>
                  <a:srgbClr val="FF0000"/>
                </a:solidFill>
                <a:effectLst/>
                <a:uLnTx/>
                <a:uFillTx/>
                <a:latin typeface="+mn-lt"/>
                <a:ea typeface="+mn-ea"/>
                <a:cs typeface="+mn-cs"/>
              </a:rPr>
              <a:t>osservatore dello stato discreto</a:t>
            </a:r>
            <a:r>
              <a:rPr kumimoji="0" lang="it-IT" sz="2200" b="0" i="0" u="none" strike="noStrike" kern="0" cap="none" spc="0" normalizeH="0" baseline="0" noProof="0" dirty="0" smtClean="0">
                <a:ln>
                  <a:noFill/>
                </a:ln>
                <a:solidFill>
                  <a:schemeClr val="tx1"/>
                </a:solidFill>
                <a:effectLst/>
                <a:uLnTx/>
                <a:uFillTx/>
                <a:latin typeface="+mn-lt"/>
                <a:ea typeface="+mn-ea"/>
                <a:cs typeface="+mn-cs"/>
              </a:rPr>
              <a:t> per </a:t>
            </a:r>
            <a:r>
              <a:rPr kumimoji="0" lang="it-IT" sz="2200" b="0" i="0" u="none" strike="noStrike" kern="0" cap="none" spc="0" normalizeH="0" baseline="0" noProof="0" dirty="0" smtClean="0">
                <a:ln>
                  <a:noFill/>
                </a:ln>
                <a:solidFill>
                  <a:srgbClr val="FF0000"/>
                </a:solidFill>
                <a:effectLst/>
                <a:uLnTx/>
                <a:uFillTx/>
                <a:latin typeface="+mn-lt"/>
                <a:ea typeface="+mn-ea"/>
                <a:cs typeface="+mn-cs"/>
              </a:rPr>
              <a:t>sistemi a  commutazione autonomi </a:t>
            </a:r>
            <a:r>
              <a:rPr lang="it-IT" sz="2200" dirty="0" err="1" smtClean="0">
                <a:solidFill>
                  <a:srgbClr val="FF0000"/>
                </a:solidFill>
              </a:rPr>
              <a:t>non-lineari</a:t>
            </a:r>
            <a:r>
              <a:rPr lang="it-IT" sz="2200" dirty="0" smtClean="0"/>
              <a:t> noto lo stato continuo del  sistema.</a:t>
            </a:r>
          </a:p>
          <a:p>
            <a:pPr marL="342900" lvl="0" indent="-342900" algn="just">
              <a:spcBef>
                <a:spcPct val="20000"/>
              </a:spcBef>
              <a:buFontTx/>
              <a:buChar char="•"/>
            </a:pPr>
            <a:endParaRPr kumimoji="0" lang="it-IT"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it-IT" sz="2200" b="0" i="0" u="none" strike="noStrike" kern="0" cap="none" spc="0" normalizeH="0" baseline="0" noProof="0" dirty="0" smtClean="0">
                <a:ln>
                  <a:noFill/>
                </a:ln>
                <a:effectLst/>
                <a:uLnTx/>
                <a:uFillTx/>
                <a:latin typeface="+mn-lt"/>
                <a:ea typeface="+mn-ea"/>
                <a:cs typeface="+mn-cs"/>
              </a:rPr>
              <a:t> </a:t>
            </a:r>
            <a:r>
              <a:rPr kumimoji="0" lang="it-IT" sz="2200" b="0" i="0" u="none" strike="noStrike" kern="0" cap="none" spc="0" normalizeH="0" baseline="0" noProof="0" dirty="0" smtClean="0">
                <a:ln>
                  <a:noFill/>
                </a:ln>
                <a:solidFill>
                  <a:srgbClr val="FF0000"/>
                </a:solidFill>
                <a:effectLst/>
                <a:uLnTx/>
                <a:uFillTx/>
                <a:latin typeface="+mn-lt"/>
                <a:ea typeface="+mn-ea"/>
                <a:cs typeface="+mn-cs"/>
              </a:rPr>
              <a:t>Applicare</a:t>
            </a:r>
            <a:r>
              <a:rPr kumimoji="0" lang="it-IT" sz="2200" b="0" i="0" u="none" strike="noStrike" kern="0" cap="none" spc="0" normalizeH="0" baseline="0" noProof="0" dirty="0" smtClean="0">
                <a:ln>
                  <a:noFill/>
                </a:ln>
                <a:solidFill>
                  <a:schemeClr val="tx1"/>
                </a:solidFill>
                <a:effectLst/>
                <a:uLnTx/>
                <a:uFillTx/>
                <a:latin typeface="+mn-lt"/>
                <a:ea typeface="+mn-ea"/>
                <a:cs typeface="+mn-cs"/>
              </a:rPr>
              <a:t> l’osservatore proposto </a:t>
            </a:r>
            <a:r>
              <a:rPr kumimoji="0" lang="it-IT" sz="2200" b="0" i="0" u="none" strike="noStrike" kern="0" cap="none" spc="0" normalizeH="0" baseline="0" noProof="0" dirty="0" smtClean="0">
                <a:ln>
                  <a:noFill/>
                </a:ln>
                <a:solidFill>
                  <a:srgbClr val="FF0000"/>
                </a:solidFill>
                <a:effectLst/>
                <a:uLnTx/>
                <a:uFillTx/>
                <a:latin typeface="+mn-lt"/>
                <a:ea typeface="+mn-ea"/>
                <a:cs typeface="+mn-cs"/>
              </a:rPr>
              <a:t>a un</a:t>
            </a:r>
            <a:r>
              <a:rPr kumimoji="0" lang="it-IT" sz="2200" b="0" i="0" u="none" strike="noStrike" kern="0" cap="none" spc="0" normalizeH="0" noProof="0" dirty="0" smtClean="0">
                <a:ln>
                  <a:noFill/>
                </a:ln>
                <a:solidFill>
                  <a:srgbClr val="FF0000"/>
                </a:solidFill>
                <a:effectLst/>
                <a:uLnTx/>
                <a:uFillTx/>
                <a:latin typeface="+mn-lt"/>
                <a:ea typeface="+mn-ea"/>
                <a:cs typeface="+mn-cs"/>
              </a:rPr>
              <a:t> sistema fisico </a:t>
            </a:r>
            <a:r>
              <a:rPr kumimoji="0" lang="it-IT" sz="2200" b="0" i="0" u="none" strike="noStrike" kern="0" cap="none" spc="0" normalizeH="0" noProof="0" dirty="0" smtClean="0">
                <a:ln>
                  <a:noFill/>
                </a:ln>
                <a:solidFill>
                  <a:schemeClr val="tx1"/>
                </a:solidFill>
                <a:effectLst/>
                <a:uLnTx/>
                <a:uFillTx/>
                <a:latin typeface="+mn-lt"/>
                <a:ea typeface="+mn-ea"/>
                <a:cs typeface="+mn-cs"/>
              </a:rPr>
              <a:t>con tre serbatoi:</a:t>
            </a:r>
            <a:endParaRPr kumimoji="0" lang="it-IT" sz="2200" b="0" i="0" u="none" strike="noStrike" kern="0" cap="none" spc="0" normalizeH="0" baseline="0" noProof="0" dirty="0" smtClean="0">
              <a:ln>
                <a:noFill/>
              </a:ln>
              <a:solidFill>
                <a:schemeClr val="tx1"/>
              </a:solidFill>
              <a:effectLst/>
              <a:uLnTx/>
              <a:uFillTx/>
              <a:latin typeface="+mn-lt"/>
              <a:ea typeface="+mn-ea"/>
              <a:cs typeface="+mn-cs"/>
            </a:endParaRPr>
          </a:p>
          <a:p>
            <a:pPr marL="2628900" lvl="5" indent="-342900">
              <a:spcBef>
                <a:spcPct val="20000"/>
              </a:spcBef>
              <a:buFont typeface="Wingdings" pitchFamily="2" charset="2"/>
              <a:buChar char="§"/>
            </a:pPr>
            <a:r>
              <a:rPr kumimoji="0" lang="it-IT" sz="2200" b="0" i="0" u="none" strike="noStrike" kern="0" cap="none" spc="0" normalizeH="0" baseline="0" noProof="0" dirty="0" smtClean="0">
                <a:ln>
                  <a:noFill/>
                </a:ln>
                <a:effectLst/>
                <a:uLnTx/>
                <a:uFillTx/>
                <a:latin typeface="+mn-lt"/>
                <a:ea typeface="+mn-ea"/>
                <a:cs typeface="+mn-cs"/>
              </a:rPr>
              <a:t> </a:t>
            </a:r>
            <a:r>
              <a:rPr kumimoji="0" lang="it-IT" sz="2200" b="0" i="0" u="none" strike="noStrike" kern="0" cap="none" spc="0" normalizeH="0" baseline="0" noProof="0" dirty="0" smtClean="0">
                <a:ln>
                  <a:noFill/>
                </a:ln>
                <a:solidFill>
                  <a:srgbClr val="FF0000"/>
                </a:solidFill>
                <a:effectLst/>
                <a:uLnTx/>
                <a:uFillTx/>
                <a:latin typeface="+mn-lt"/>
                <a:ea typeface="+mn-ea"/>
                <a:cs typeface="+mn-cs"/>
              </a:rPr>
              <a:t>Identificazione</a:t>
            </a:r>
            <a:r>
              <a:rPr kumimoji="0" lang="it-IT" sz="2200" b="0" i="0" u="none" strike="noStrike" kern="0" cap="none" spc="0" normalizeH="0" baseline="0" noProof="0" dirty="0" smtClean="0">
                <a:ln>
                  <a:noFill/>
                </a:ln>
                <a:solidFill>
                  <a:schemeClr val="tx1"/>
                </a:solidFill>
                <a:effectLst/>
                <a:uLnTx/>
                <a:uFillTx/>
                <a:latin typeface="+mn-lt"/>
                <a:ea typeface="+mn-ea"/>
                <a:cs typeface="+mn-cs"/>
              </a:rPr>
              <a:t> del sistema fisico.</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r>
              <a:rPr kumimoji="0" lang="it-IT" sz="2200" b="0" i="0" u="none" strike="noStrike" kern="0" cap="none" spc="0" normalizeH="0" baseline="0" noProof="0" dirty="0" smtClean="0">
                <a:ln>
                  <a:noFill/>
                </a:ln>
                <a:solidFill>
                  <a:schemeClr val="tx1"/>
                </a:solidFill>
                <a:effectLst/>
                <a:uLnTx/>
                <a:uFillTx/>
                <a:latin typeface="+mn-lt"/>
                <a:ea typeface="+mn-ea"/>
                <a:cs typeface="+mn-cs"/>
              </a:rPr>
              <a:t> </a:t>
            </a:r>
            <a:r>
              <a:rPr kumimoji="0" lang="it-IT" sz="2200" b="0" i="0" u="none" strike="noStrike" kern="0" cap="none" spc="0" normalizeH="0" baseline="0" noProof="0" dirty="0" smtClean="0">
                <a:ln>
                  <a:noFill/>
                </a:ln>
                <a:solidFill>
                  <a:srgbClr val="FF0000"/>
                </a:solidFill>
                <a:effectLst/>
                <a:uLnTx/>
                <a:uFillTx/>
                <a:latin typeface="+mn-lt"/>
                <a:ea typeface="+mn-ea"/>
                <a:cs typeface="+mn-cs"/>
              </a:rPr>
              <a:t>Estendere il problema </a:t>
            </a:r>
            <a:r>
              <a:rPr kumimoji="0" lang="it-IT" sz="2200" b="0" i="0" u="none" strike="noStrike" kern="0" cap="none" spc="0" normalizeH="0" baseline="0" noProof="0" dirty="0" smtClean="0">
                <a:ln>
                  <a:noFill/>
                </a:ln>
                <a:solidFill>
                  <a:schemeClr val="tx1"/>
                </a:solidFill>
                <a:effectLst/>
                <a:uLnTx/>
                <a:uFillTx/>
                <a:latin typeface="+mn-lt"/>
                <a:ea typeface="+mn-ea"/>
                <a:cs typeface="+mn-cs"/>
              </a:rPr>
              <a:t>dell’osservazione anche </a:t>
            </a:r>
            <a:r>
              <a:rPr kumimoji="0" lang="it-IT" sz="2200" b="0" i="0" u="none" strike="noStrike" kern="0" cap="none" spc="0" normalizeH="0" baseline="0" noProof="0" dirty="0" smtClean="0">
                <a:ln>
                  <a:noFill/>
                </a:ln>
                <a:solidFill>
                  <a:srgbClr val="FF0000"/>
                </a:solidFill>
                <a:effectLst/>
                <a:uLnTx/>
                <a:uFillTx/>
                <a:latin typeface="+mn-lt"/>
                <a:ea typeface="+mn-ea"/>
                <a:cs typeface="+mn-cs"/>
              </a:rPr>
              <a:t>allo stato continuo</a:t>
            </a:r>
            <a:r>
              <a:rPr kumimoji="0" lang="it-IT" sz="2200" b="0" i="0" u="none" strike="noStrike" kern="0" cap="none" spc="0" normalizeH="0" baseline="0" noProof="0" dirty="0" smtClean="0">
                <a:ln>
                  <a:noFill/>
                </a:ln>
                <a:solidFill>
                  <a:schemeClr val="tx1"/>
                </a:solidFill>
                <a:effectLst/>
                <a:uLnTx/>
                <a:uFillTx/>
                <a:latin typeface="+mn-lt"/>
                <a:ea typeface="+mn-ea"/>
                <a:cs typeface="+mn-cs"/>
              </a:rPr>
              <a:t> ipotizzando che questo non sia direttamente misurabile.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uovapagina02image"/>
          <p:cNvPicPr>
            <a:picLocks noChangeAspect="1" noChangeArrowheads="1"/>
          </p:cNvPicPr>
          <p:nvPr/>
        </p:nvPicPr>
        <p:blipFill>
          <a:blip r:embed="rId2"/>
          <a:srcRect/>
          <a:stretch>
            <a:fillRect/>
          </a:stretch>
        </p:blipFill>
        <p:spPr bwMode="auto">
          <a:xfrm>
            <a:off x="563563" y="252413"/>
            <a:ext cx="714375" cy="714375"/>
          </a:xfrm>
          <a:prstGeom prst="rect">
            <a:avLst/>
          </a:prstGeom>
          <a:noFill/>
          <a:ln w="9525">
            <a:noFill/>
            <a:miter lim="800000"/>
            <a:headEnd/>
            <a:tailEnd/>
          </a:ln>
        </p:spPr>
      </p:pic>
      <p:pic>
        <p:nvPicPr>
          <p:cNvPr id="3075" name="Picture 4" descr="logo"/>
          <p:cNvPicPr>
            <a:picLocks noChangeAspect="1" noChangeArrowheads="1"/>
          </p:cNvPicPr>
          <p:nvPr/>
        </p:nvPicPr>
        <p:blipFill>
          <a:blip r:embed="rId3"/>
          <a:srcRect/>
          <a:stretch>
            <a:fillRect/>
          </a:stretch>
        </p:blipFill>
        <p:spPr bwMode="auto">
          <a:xfrm>
            <a:off x="8534400" y="388938"/>
            <a:ext cx="838200" cy="441325"/>
          </a:xfrm>
          <a:prstGeom prst="rect">
            <a:avLst/>
          </a:prstGeom>
          <a:noFill/>
          <a:ln w="9525">
            <a:noFill/>
            <a:miter lim="800000"/>
            <a:headEnd/>
            <a:tailEnd/>
          </a:ln>
        </p:spPr>
      </p:pic>
      <p:sp>
        <p:nvSpPr>
          <p:cNvPr id="3076"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3077"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3078"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3079" name="Segnaposto data 3"/>
          <p:cNvSpPr>
            <a:spLocks noGrp="1"/>
          </p:cNvSpPr>
          <p:nvPr>
            <p:ph type="dt" sz="quarter" idx="10"/>
          </p:nvPr>
        </p:nvSpPr>
        <p:spPr>
          <a:noFill/>
        </p:spPr>
        <p:txBody>
          <a:bodyPr/>
          <a:lstStyle/>
          <a:p>
            <a:r>
              <a:rPr lang="it-IT" smtClean="0"/>
              <a:t>24 Febbraio 2009</a:t>
            </a:r>
          </a:p>
        </p:txBody>
      </p:sp>
      <p:sp>
        <p:nvSpPr>
          <p:cNvPr id="3080" name="Segnaposto piè di pagina 4"/>
          <p:cNvSpPr>
            <a:spLocks noGrp="1"/>
          </p:cNvSpPr>
          <p:nvPr>
            <p:ph type="ftr" sz="quarter" idx="11"/>
          </p:nvPr>
        </p:nvSpPr>
        <p:spPr>
          <a:noFill/>
        </p:spPr>
        <p:txBody>
          <a:bodyPr/>
          <a:lstStyle/>
          <a:p>
            <a:r>
              <a:rPr lang="it-IT" smtClean="0"/>
              <a:t>Stefano Salis</a:t>
            </a:r>
          </a:p>
        </p:txBody>
      </p:sp>
      <p:sp>
        <p:nvSpPr>
          <p:cNvPr id="3081" name="Segnaposto numero diapositiva 5"/>
          <p:cNvSpPr>
            <a:spLocks noGrp="1"/>
          </p:cNvSpPr>
          <p:nvPr>
            <p:ph type="sldNum" sz="quarter" idx="12"/>
          </p:nvPr>
        </p:nvSpPr>
        <p:spPr>
          <a:noFill/>
        </p:spPr>
        <p:txBody>
          <a:bodyPr/>
          <a:lstStyle/>
          <a:p>
            <a:fld id="{14638CF9-0E8C-4D1C-8D5E-3FB45F26136F}" type="slidenum">
              <a:rPr lang="it-IT" smtClean="0"/>
              <a:pPr/>
              <a:t>6</a:t>
            </a:fld>
            <a:endParaRPr lang="it-IT" smtClean="0"/>
          </a:p>
        </p:txBody>
      </p:sp>
      <p:sp>
        <p:nvSpPr>
          <p:cNvPr id="3082" name="Text Box 19"/>
          <p:cNvSpPr txBox="1">
            <a:spLocks noChangeArrowheads="1"/>
          </p:cNvSpPr>
          <p:nvPr/>
        </p:nvSpPr>
        <p:spPr bwMode="auto">
          <a:xfrm>
            <a:off x="4186238" y="1238250"/>
            <a:ext cx="1679575" cy="523875"/>
          </a:xfrm>
          <a:prstGeom prst="rect">
            <a:avLst/>
          </a:prstGeom>
          <a:noFill/>
          <a:ln w="9525">
            <a:noFill/>
            <a:miter lim="800000"/>
            <a:headEnd/>
            <a:tailEnd/>
          </a:ln>
        </p:spPr>
        <p:txBody>
          <a:bodyPr wrap="none">
            <a:spAutoFit/>
          </a:bodyPr>
          <a:lstStyle/>
          <a:p>
            <a:pPr algn="ctr"/>
            <a:r>
              <a:rPr lang="it-IT" sz="2800" dirty="0"/>
              <a:t>Sommario</a:t>
            </a:r>
          </a:p>
        </p:txBody>
      </p:sp>
      <p:sp>
        <p:nvSpPr>
          <p:cNvPr id="11" name="Rectangle 18"/>
          <p:cNvSpPr txBox="1">
            <a:spLocks noChangeArrowheads="1"/>
          </p:cNvSpPr>
          <p:nvPr/>
        </p:nvSpPr>
        <p:spPr>
          <a:xfrm>
            <a:off x="742950" y="1828800"/>
            <a:ext cx="8420100" cy="4114800"/>
          </a:xfrm>
          <a:prstGeom prst="rect">
            <a:avLst/>
          </a:prstGeom>
        </p:spPr>
        <p:txBody>
          <a:bodyPr/>
          <a:lstStyle/>
          <a:p>
            <a:pPr marL="342900" indent="-342900">
              <a:spcBef>
                <a:spcPct val="20000"/>
              </a:spcBef>
              <a:buFontTx/>
              <a:buChar char="•"/>
              <a:defRPr/>
            </a:pPr>
            <a:r>
              <a:rPr lang="it-IT" kern="0" dirty="0" smtClean="0">
                <a:latin typeface="+mn-lt"/>
              </a:rPr>
              <a:t>Introduzione</a:t>
            </a:r>
            <a:endParaRPr lang="it-IT" kern="0" dirty="0">
              <a:latin typeface="+mn-lt"/>
            </a:endParaRPr>
          </a:p>
          <a:p>
            <a:pPr marL="342900" indent="-342900">
              <a:spcBef>
                <a:spcPct val="20000"/>
              </a:spcBef>
              <a:buFontTx/>
              <a:buChar char="•"/>
              <a:defRPr/>
            </a:pPr>
            <a:r>
              <a:rPr lang="it-IT" kern="0" dirty="0" smtClean="0">
                <a:latin typeface="+mn-lt"/>
              </a:rPr>
              <a:t>Sistema a tre serbatoi</a:t>
            </a:r>
            <a:endParaRPr lang="it-IT" kern="0" dirty="0">
              <a:latin typeface="+mn-lt"/>
            </a:endParaRPr>
          </a:p>
          <a:p>
            <a:pPr marL="342900" indent="-342900">
              <a:spcBef>
                <a:spcPct val="20000"/>
              </a:spcBef>
              <a:buFontTx/>
              <a:buChar char="•"/>
              <a:defRPr/>
            </a:pPr>
            <a:r>
              <a:rPr lang="it-IT" kern="0" dirty="0" smtClean="0">
                <a:latin typeface="+mn-lt"/>
              </a:rPr>
              <a:t>Identificazione del sistema a tre serbatoi</a:t>
            </a:r>
            <a:endParaRPr lang="it-IT" kern="0" dirty="0">
              <a:latin typeface="+mn-lt"/>
            </a:endParaRPr>
          </a:p>
          <a:p>
            <a:pPr marL="342900" indent="-342900">
              <a:spcBef>
                <a:spcPct val="20000"/>
              </a:spcBef>
              <a:buFontTx/>
              <a:buChar char="•"/>
              <a:defRPr/>
            </a:pPr>
            <a:r>
              <a:rPr lang="it-IT" kern="0" dirty="0" smtClean="0">
                <a:latin typeface="+mn-lt"/>
              </a:rPr>
              <a:t>Osservatore dello stato discreto</a:t>
            </a:r>
            <a:endParaRPr lang="it-IT" kern="0" dirty="0">
              <a:latin typeface="+mn-lt"/>
            </a:endParaRPr>
          </a:p>
          <a:p>
            <a:pPr marL="342900" indent="-342900">
              <a:spcBef>
                <a:spcPct val="20000"/>
              </a:spcBef>
              <a:buFontTx/>
              <a:buChar char="•"/>
              <a:defRPr/>
            </a:pPr>
            <a:r>
              <a:rPr lang="it-IT" kern="0" dirty="0" smtClean="0">
                <a:latin typeface="+mn-lt"/>
              </a:rPr>
              <a:t>Conclusioni</a:t>
            </a:r>
            <a:endParaRPr lang="it-IT" kern="0" dirty="0">
              <a:latin typeface="+mn-lt"/>
            </a:endParaRPr>
          </a:p>
          <a:p>
            <a:pPr marL="342900" indent="-342900">
              <a:spcBef>
                <a:spcPct val="20000"/>
              </a:spcBef>
              <a:defRPr/>
            </a:pPr>
            <a:endParaRPr lang="it-IT" sz="2200" kern="0" dirty="0">
              <a:latin typeface="+mn-lt"/>
            </a:endParaRPr>
          </a:p>
          <a:p>
            <a:pPr marL="342900" indent="-342900">
              <a:spcBef>
                <a:spcPct val="20000"/>
              </a:spcBef>
              <a:defRPr/>
            </a:pPr>
            <a:endParaRPr lang="it-IT" sz="2000" kern="0" dirty="0">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1">
                                            <p:txEl>
                                              <p:pRg st="0" end="0"/>
                                            </p:txEl>
                                          </p:spTgt>
                                        </p:tgtEl>
                                        <p:attrNameLst>
                                          <p:attrName>style.opacity</p:attrName>
                                        </p:attrNameLst>
                                      </p:cBhvr>
                                      <p:to>
                                        <p:strVal val="0.5"/>
                                      </p:to>
                                    </p:set>
                                    <p:animEffect filter="image" prLst="opacity: 0.5">
                                      <p:cBhvr rctx="IE">
                                        <p:cTn id="7" dur="indefinite"/>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nodeType="clickEffect">
                                  <p:stCondLst>
                                    <p:cond delay="0"/>
                                  </p:stCondLst>
                                  <p:childTnLst>
                                    <p:set>
                                      <p:cBhvr override="childStyle">
                                        <p:cTn id="11" dur="indefinite"/>
                                        <p:tgtEl>
                                          <p:spTgt spid="11">
                                            <p:txEl>
                                              <p:pRg st="1" end="1"/>
                                            </p:txEl>
                                          </p:spTgt>
                                        </p:tgtEl>
                                        <p:attrNameLst>
                                          <p:attrName>style.fontStyle</p:attrName>
                                        </p:attrNameLst>
                                      </p:cBhvr>
                                      <p:to>
                                        <p:strVal val="normal"/>
                                      </p:to>
                                    </p:set>
                                    <p:set>
                                      <p:cBhvr override="childStyle">
                                        <p:cTn id="12" dur="indefinite"/>
                                        <p:tgtEl>
                                          <p:spTgt spid="11">
                                            <p:txEl>
                                              <p:pRg st="1" end="1"/>
                                            </p:txEl>
                                          </p:spTgt>
                                        </p:tgtEl>
                                        <p:attrNameLst>
                                          <p:attrName>style.fontWeight</p:attrName>
                                        </p:attrNameLst>
                                      </p:cBhvr>
                                      <p:to>
                                        <p:strVal val="bold"/>
                                      </p:to>
                                    </p:set>
                                    <p:set>
                                      <p:cBhvr override="childStyle">
                                        <p:cTn id="13" dur="indefinite"/>
                                        <p:tgtEl>
                                          <p:spTgt spid="11">
                                            <p:txEl>
                                              <p:pRg st="1" end="1"/>
                                            </p:txEl>
                                          </p:spTgt>
                                        </p:tgtEl>
                                        <p:attrNameLst>
                                          <p:attrName>style.textDecorationUnderline</p:attrName>
                                        </p:attrNameLst>
                                      </p:cBhvr>
                                      <p:to>
                                        <p:strVal val="false"/>
                                      </p:to>
                                    </p:set>
                                  </p:childTnLst>
                                </p:cTn>
                              </p:par>
                              <p:par>
                                <p:cTn id="14" presetID="9" presetClass="emph" presetSubtype="0" nodeType="withEffect">
                                  <p:stCondLst>
                                    <p:cond delay="0"/>
                                  </p:stCondLst>
                                  <p:childTnLst>
                                    <p:set>
                                      <p:cBhvr rctx="PPT">
                                        <p:cTn id="15" dur="indefinite"/>
                                        <p:tgtEl>
                                          <p:spTgt spid="11">
                                            <p:txEl>
                                              <p:pRg st="2" end="2"/>
                                            </p:txEl>
                                          </p:spTgt>
                                        </p:tgtEl>
                                        <p:attrNameLst>
                                          <p:attrName>style.opacity</p:attrName>
                                        </p:attrNameLst>
                                      </p:cBhvr>
                                      <p:to>
                                        <p:strVal val="0.5"/>
                                      </p:to>
                                    </p:set>
                                    <p:animEffect filter="image" prLst="opacity: 0.5">
                                      <p:cBhvr rctx="IE">
                                        <p:cTn id="16" dur="indefinite"/>
                                        <p:tgtEl>
                                          <p:spTgt spid="11">
                                            <p:txEl>
                                              <p:pRg st="2" end="2"/>
                                            </p:txEl>
                                          </p:spTgt>
                                        </p:tgtEl>
                                      </p:cBhvr>
                                    </p:animEffect>
                                  </p:childTnLst>
                                </p:cTn>
                              </p:par>
                              <p:par>
                                <p:cTn id="17" presetID="9" presetClass="emph" presetSubtype="0" nodeType="withEffect">
                                  <p:stCondLst>
                                    <p:cond delay="0"/>
                                  </p:stCondLst>
                                  <p:childTnLst>
                                    <p:set>
                                      <p:cBhvr rctx="PPT">
                                        <p:cTn id="18" dur="indefinite"/>
                                        <p:tgtEl>
                                          <p:spTgt spid="11">
                                            <p:txEl>
                                              <p:pRg st="3" end="3"/>
                                            </p:txEl>
                                          </p:spTgt>
                                        </p:tgtEl>
                                        <p:attrNameLst>
                                          <p:attrName>style.opacity</p:attrName>
                                        </p:attrNameLst>
                                      </p:cBhvr>
                                      <p:to>
                                        <p:strVal val="0.5"/>
                                      </p:to>
                                    </p:set>
                                    <p:animEffect filter="image" prLst="opacity: 0.5">
                                      <p:cBhvr rctx="IE">
                                        <p:cTn id="19" dur="indefinite"/>
                                        <p:tgtEl>
                                          <p:spTgt spid="11">
                                            <p:txEl>
                                              <p:pRg st="3" end="3"/>
                                            </p:txEl>
                                          </p:spTgt>
                                        </p:tgtEl>
                                      </p:cBhvr>
                                    </p:animEffect>
                                  </p:childTnLst>
                                </p:cTn>
                              </p:par>
                              <p:par>
                                <p:cTn id="20" presetID="9" presetClass="emph" presetSubtype="0" nodeType="withEffect">
                                  <p:stCondLst>
                                    <p:cond delay="0"/>
                                  </p:stCondLst>
                                  <p:childTnLst>
                                    <p:set>
                                      <p:cBhvr rctx="PPT">
                                        <p:cTn id="21" dur="indefinite"/>
                                        <p:tgtEl>
                                          <p:spTgt spid="11">
                                            <p:txEl>
                                              <p:pRg st="4" end="4"/>
                                            </p:txEl>
                                          </p:spTgt>
                                        </p:tgtEl>
                                        <p:attrNameLst>
                                          <p:attrName>style.opacity</p:attrName>
                                        </p:attrNameLst>
                                      </p:cBhvr>
                                      <p:to>
                                        <p:strVal val="0.5"/>
                                      </p:to>
                                    </p:set>
                                    <p:animEffect filter="image" prLst="opacity: 0.5">
                                      <p:cBhvr rctx="IE">
                                        <p:cTn id="22" dur="indefinite"/>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golem2"/>
          <p:cNvPicPr>
            <a:picLocks noChangeAspect="1" noChangeArrowheads="1"/>
          </p:cNvPicPr>
          <p:nvPr/>
        </p:nvPicPr>
        <p:blipFill>
          <a:blip r:embed="rId3"/>
          <a:srcRect/>
          <a:stretch>
            <a:fillRect/>
          </a:stretch>
        </p:blipFill>
        <p:spPr bwMode="auto">
          <a:xfrm>
            <a:off x="238125" y="1143000"/>
            <a:ext cx="2786063" cy="4940300"/>
          </a:xfrm>
          <a:prstGeom prst="rect">
            <a:avLst/>
          </a:prstGeom>
          <a:noFill/>
          <a:ln w="9525">
            <a:solidFill>
              <a:schemeClr val="bg1"/>
            </a:solidFill>
            <a:miter lim="800000"/>
            <a:headEnd/>
            <a:tailEnd/>
          </a:ln>
        </p:spPr>
      </p:pic>
      <p:sp>
        <p:nvSpPr>
          <p:cNvPr id="5123" name="Segnaposto data 3"/>
          <p:cNvSpPr>
            <a:spLocks noGrp="1"/>
          </p:cNvSpPr>
          <p:nvPr>
            <p:ph type="dt" sz="quarter" idx="10"/>
          </p:nvPr>
        </p:nvSpPr>
        <p:spPr>
          <a:noFill/>
        </p:spPr>
        <p:txBody>
          <a:bodyPr/>
          <a:lstStyle/>
          <a:p>
            <a:r>
              <a:rPr lang="it-IT" smtClean="0"/>
              <a:t>24 Febbraio 2009</a:t>
            </a:r>
          </a:p>
        </p:txBody>
      </p:sp>
      <p:sp>
        <p:nvSpPr>
          <p:cNvPr id="5124" name="Segnaposto piè di pagina 4"/>
          <p:cNvSpPr>
            <a:spLocks noGrp="1"/>
          </p:cNvSpPr>
          <p:nvPr>
            <p:ph type="ftr" sz="quarter" idx="11"/>
          </p:nvPr>
        </p:nvSpPr>
        <p:spPr>
          <a:noFill/>
        </p:spPr>
        <p:txBody>
          <a:bodyPr/>
          <a:lstStyle/>
          <a:p>
            <a:r>
              <a:rPr lang="it-IT" smtClean="0"/>
              <a:t>Stefano Salis</a:t>
            </a:r>
          </a:p>
        </p:txBody>
      </p:sp>
      <p:sp>
        <p:nvSpPr>
          <p:cNvPr id="5125" name="Segnaposto numero diapositiva 5"/>
          <p:cNvSpPr>
            <a:spLocks noGrp="1"/>
          </p:cNvSpPr>
          <p:nvPr>
            <p:ph type="sldNum" sz="quarter" idx="12"/>
          </p:nvPr>
        </p:nvSpPr>
        <p:spPr>
          <a:noFill/>
        </p:spPr>
        <p:txBody>
          <a:bodyPr/>
          <a:lstStyle/>
          <a:p>
            <a:fld id="{100752A7-102B-453D-A6D9-9E3D06612B97}" type="slidenum">
              <a:rPr lang="it-IT" smtClean="0"/>
              <a:pPr/>
              <a:t>7</a:t>
            </a:fld>
            <a:endParaRPr lang="it-IT" smtClean="0"/>
          </a:p>
        </p:txBody>
      </p:sp>
      <p:pic>
        <p:nvPicPr>
          <p:cNvPr id="5126" name="Picture 2" descr="nuovapagina02image"/>
          <p:cNvPicPr>
            <a:picLocks noChangeAspect="1" noChangeArrowheads="1"/>
          </p:cNvPicPr>
          <p:nvPr/>
        </p:nvPicPr>
        <p:blipFill>
          <a:blip r:embed="rId4"/>
          <a:srcRect/>
          <a:stretch>
            <a:fillRect/>
          </a:stretch>
        </p:blipFill>
        <p:spPr bwMode="auto">
          <a:xfrm>
            <a:off x="563563" y="252413"/>
            <a:ext cx="714375" cy="714375"/>
          </a:xfrm>
          <a:prstGeom prst="rect">
            <a:avLst/>
          </a:prstGeom>
          <a:noFill/>
          <a:ln w="9525">
            <a:noFill/>
            <a:miter lim="800000"/>
            <a:headEnd/>
            <a:tailEnd/>
          </a:ln>
        </p:spPr>
      </p:pic>
      <p:pic>
        <p:nvPicPr>
          <p:cNvPr id="5127" name="Picture 3" descr="logo"/>
          <p:cNvPicPr>
            <a:picLocks noChangeAspect="1" noChangeArrowheads="1"/>
          </p:cNvPicPr>
          <p:nvPr/>
        </p:nvPicPr>
        <p:blipFill>
          <a:blip r:embed="rId5"/>
          <a:srcRect/>
          <a:stretch>
            <a:fillRect/>
          </a:stretch>
        </p:blipFill>
        <p:spPr bwMode="auto">
          <a:xfrm>
            <a:off x="8534400" y="388938"/>
            <a:ext cx="838200" cy="441325"/>
          </a:xfrm>
          <a:prstGeom prst="rect">
            <a:avLst/>
          </a:prstGeom>
          <a:noFill/>
          <a:ln w="9525">
            <a:noFill/>
            <a:miter lim="800000"/>
            <a:headEnd/>
            <a:tailEnd/>
          </a:ln>
        </p:spPr>
      </p:pic>
      <p:sp>
        <p:nvSpPr>
          <p:cNvPr id="5128" name="Line 4"/>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5129"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5130" name="Text Box 8"/>
          <p:cNvSpPr txBox="1">
            <a:spLocks noChangeArrowheads="1"/>
          </p:cNvSpPr>
          <p:nvPr/>
        </p:nvSpPr>
        <p:spPr bwMode="auto">
          <a:xfrm>
            <a:off x="3524250" y="1214438"/>
            <a:ext cx="3260829" cy="523220"/>
          </a:xfrm>
          <a:prstGeom prst="rect">
            <a:avLst/>
          </a:prstGeom>
          <a:noFill/>
          <a:ln w="9525">
            <a:noFill/>
            <a:miter lim="800000"/>
            <a:headEnd/>
            <a:tailEnd/>
          </a:ln>
        </p:spPr>
        <p:txBody>
          <a:bodyPr wrap="none">
            <a:spAutoFit/>
          </a:bodyPr>
          <a:lstStyle/>
          <a:p>
            <a:pPr algn="ctr"/>
            <a:r>
              <a:rPr lang="it-IT" sz="2800" dirty="0" smtClean="0"/>
              <a:t>Sistema a tre serbatoi</a:t>
            </a:r>
            <a:endParaRPr lang="it-IT" sz="2800" dirty="0"/>
          </a:p>
        </p:txBody>
      </p:sp>
      <p:sp>
        <p:nvSpPr>
          <p:cNvPr id="4107" name="Line 11"/>
          <p:cNvSpPr>
            <a:spLocks noChangeShapeType="1"/>
          </p:cNvSpPr>
          <p:nvPr/>
        </p:nvSpPr>
        <p:spPr bwMode="auto">
          <a:xfrm>
            <a:off x="1881188" y="2143125"/>
            <a:ext cx="2665412" cy="71438"/>
          </a:xfrm>
          <a:prstGeom prst="line">
            <a:avLst/>
          </a:prstGeom>
          <a:noFill/>
          <a:ln w="47625">
            <a:solidFill>
              <a:schemeClr val="accent1"/>
            </a:solidFill>
            <a:round/>
            <a:headEnd/>
            <a:tailEnd type="triangle" w="med" len="med"/>
          </a:ln>
        </p:spPr>
        <p:txBody>
          <a:bodyPr/>
          <a:lstStyle/>
          <a:p>
            <a:endParaRPr lang="it-IT"/>
          </a:p>
        </p:txBody>
      </p:sp>
      <p:sp>
        <p:nvSpPr>
          <p:cNvPr id="5132"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18" name="Text Box 16"/>
          <p:cNvSpPr txBox="1">
            <a:spLocks noChangeArrowheads="1"/>
          </p:cNvSpPr>
          <p:nvPr/>
        </p:nvSpPr>
        <p:spPr bwMode="auto">
          <a:xfrm>
            <a:off x="4524375" y="2000250"/>
            <a:ext cx="1635125" cy="461963"/>
          </a:xfrm>
          <a:prstGeom prst="rect">
            <a:avLst/>
          </a:prstGeom>
          <a:noFill/>
          <a:ln w="9525">
            <a:noFill/>
            <a:miter lim="800000"/>
            <a:headEnd/>
            <a:tailEnd/>
          </a:ln>
        </p:spPr>
        <p:txBody>
          <a:bodyPr wrap="none">
            <a:spAutoFit/>
          </a:bodyPr>
          <a:lstStyle/>
          <a:p>
            <a:r>
              <a:rPr lang="it-IT"/>
              <a:t>Upper Tank</a:t>
            </a:r>
          </a:p>
        </p:txBody>
      </p:sp>
      <p:sp>
        <p:nvSpPr>
          <p:cNvPr id="19" name="Line 11"/>
          <p:cNvSpPr>
            <a:spLocks noChangeShapeType="1"/>
          </p:cNvSpPr>
          <p:nvPr/>
        </p:nvSpPr>
        <p:spPr bwMode="auto">
          <a:xfrm>
            <a:off x="2309813" y="3071813"/>
            <a:ext cx="2879725" cy="0"/>
          </a:xfrm>
          <a:prstGeom prst="line">
            <a:avLst/>
          </a:prstGeom>
          <a:noFill/>
          <a:ln w="47625">
            <a:solidFill>
              <a:schemeClr val="accent1"/>
            </a:solidFill>
            <a:round/>
            <a:headEnd/>
            <a:tailEnd type="triangle" w="med" len="med"/>
          </a:ln>
        </p:spPr>
        <p:txBody>
          <a:bodyPr/>
          <a:lstStyle/>
          <a:p>
            <a:endParaRPr lang="it-IT"/>
          </a:p>
        </p:txBody>
      </p:sp>
      <p:sp>
        <p:nvSpPr>
          <p:cNvPr id="20" name="Text Box 16"/>
          <p:cNvSpPr txBox="1">
            <a:spLocks noChangeArrowheads="1"/>
          </p:cNvSpPr>
          <p:nvPr/>
        </p:nvSpPr>
        <p:spPr bwMode="auto">
          <a:xfrm>
            <a:off x="5167313" y="2857500"/>
            <a:ext cx="1754187" cy="461963"/>
          </a:xfrm>
          <a:prstGeom prst="rect">
            <a:avLst/>
          </a:prstGeom>
          <a:noFill/>
          <a:ln w="9525">
            <a:noFill/>
            <a:miter lim="800000"/>
            <a:headEnd/>
            <a:tailEnd/>
          </a:ln>
        </p:spPr>
        <p:txBody>
          <a:bodyPr wrap="none">
            <a:spAutoFit/>
          </a:bodyPr>
          <a:lstStyle/>
          <a:p>
            <a:r>
              <a:rPr lang="it-IT"/>
              <a:t>Middle Tank</a:t>
            </a:r>
          </a:p>
        </p:txBody>
      </p:sp>
      <p:sp>
        <p:nvSpPr>
          <p:cNvPr id="21" name="Line 11"/>
          <p:cNvSpPr>
            <a:spLocks noChangeShapeType="1"/>
          </p:cNvSpPr>
          <p:nvPr/>
        </p:nvSpPr>
        <p:spPr bwMode="auto">
          <a:xfrm>
            <a:off x="2238375" y="4214813"/>
            <a:ext cx="2879725" cy="0"/>
          </a:xfrm>
          <a:prstGeom prst="line">
            <a:avLst/>
          </a:prstGeom>
          <a:noFill/>
          <a:ln w="47625">
            <a:solidFill>
              <a:schemeClr val="accent1"/>
            </a:solidFill>
            <a:round/>
            <a:headEnd/>
            <a:tailEnd type="triangle" w="med" len="med"/>
          </a:ln>
        </p:spPr>
        <p:txBody>
          <a:bodyPr/>
          <a:lstStyle/>
          <a:p>
            <a:endParaRPr lang="it-IT"/>
          </a:p>
        </p:txBody>
      </p:sp>
      <p:sp>
        <p:nvSpPr>
          <p:cNvPr id="22" name="Text Box 16"/>
          <p:cNvSpPr txBox="1">
            <a:spLocks noChangeArrowheads="1"/>
          </p:cNvSpPr>
          <p:nvPr/>
        </p:nvSpPr>
        <p:spPr bwMode="auto">
          <a:xfrm>
            <a:off x="5024438" y="4000500"/>
            <a:ext cx="1668462" cy="461963"/>
          </a:xfrm>
          <a:prstGeom prst="rect">
            <a:avLst/>
          </a:prstGeom>
          <a:noFill/>
          <a:ln w="9525">
            <a:noFill/>
            <a:miter lim="800000"/>
            <a:headEnd/>
            <a:tailEnd/>
          </a:ln>
        </p:spPr>
        <p:txBody>
          <a:bodyPr wrap="none">
            <a:spAutoFit/>
          </a:bodyPr>
          <a:lstStyle/>
          <a:p>
            <a:r>
              <a:rPr lang="it-IT"/>
              <a:t>Lower Tank</a:t>
            </a:r>
          </a:p>
        </p:txBody>
      </p:sp>
      <p:sp>
        <p:nvSpPr>
          <p:cNvPr id="23" name="Line 11"/>
          <p:cNvSpPr>
            <a:spLocks noChangeShapeType="1"/>
          </p:cNvSpPr>
          <p:nvPr/>
        </p:nvSpPr>
        <p:spPr bwMode="auto">
          <a:xfrm>
            <a:off x="2238375" y="5286375"/>
            <a:ext cx="2879725" cy="0"/>
          </a:xfrm>
          <a:prstGeom prst="line">
            <a:avLst/>
          </a:prstGeom>
          <a:noFill/>
          <a:ln w="47625">
            <a:solidFill>
              <a:schemeClr val="accent1"/>
            </a:solidFill>
            <a:round/>
            <a:headEnd/>
            <a:tailEnd type="triangle" w="med" len="med"/>
          </a:ln>
        </p:spPr>
        <p:txBody>
          <a:bodyPr/>
          <a:lstStyle/>
          <a:p>
            <a:endParaRPr lang="it-IT"/>
          </a:p>
        </p:txBody>
      </p:sp>
      <p:sp>
        <p:nvSpPr>
          <p:cNvPr id="24" name="Text Box 16"/>
          <p:cNvSpPr txBox="1">
            <a:spLocks noChangeArrowheads="1"/>
          </p:cNvSpPr>
          <p:nvPr/>
        </p:nvSpPr>
        <p:spPr bwMode="auto">
          <a:xfrm>
            <a:off x="5095875" y="5072063"/>
            <a:ext cx="2173288" cy="461962"/>
          </a:xfrm>
          <a:prstGeom prst="rect">
            <a:avLst/>
          </a:prstGeom>
          <a:noFill/>
          <a:ln w="9525">
            <a:noFill/>
            <a:miter lim="800000"/>
            <a:headEnd/>
            <a:tailEnd/>
          </a:ln>
        </p:spPr>
        <p:txBody>
          <a:bodyPr wrap="none">
            <a:spAutoFit/>
          </a:bodyPr>
          <a:lstStyle/>
          <a:p>
            <a:r>
              <a:rPr lang="it-IT"/>
              <a:t>Riserva d’acqua</a:t>
            </a:r>
          </a:p>
        </p:txBody>
      </p:sp>
      <p:sp>
        <p:nvSpPr>
          <p:cNvPr id="28" name="Ovale 27"/>
          <p:cNvSpPr/>
          <p:nvPr/>
        </p:nvSpPr>
        <p:spPr>
          <a:xfrm>
            <a:off x="666750" y="1285875"/>
            <a:ext cx="1285875"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9" name="Ovale 28"/>
          <p:cNvSpPr/>
          <p:nvPr/>
        </p:nvSpPr>
        <p:spPr>
          <a:xfrm>
            <a:off x="1023938" y="2428875"/>
            <a:ext cx="1285875"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0" name="Ovale 29"/>
          <p:cNvSpPr/>
          <p:nvPr/>
        </p:nvSpPr>
        <p:spPr>
          <a:xfrm>
            <a:off x="952500" y="3643313"/>
            <a:ext cx="1285875"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1" name="Rettangolo 30"/>
          <p:cNvSpPr/>
          <p:nvPr/>
        </p:nvSpPr>
        <p:spPr>
          <a:xfrm>
            <a:off x="952500" y="4857750"/>
            <a:ext cx="1285875" cy="6429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2" name="Immagine 31" descr="3Tank4.jpg"/>
          <p:cNvPicPr>
            <a:picLocks noChangeAspect="1"/>
          </p:cNvPicPr>
          <p:nvPr/>
        </p:nvPicPr>
        <p:blipFill>
          <a:blip r:embed="rId6"/>
          <a:srcRect/>
          <a:stretch>
            <a:fillRect/>
          </a:stretch>
        </p:blipFill>
        <p:spPr bwMode="auto">
          <a:xfrm>
            <a:off x="4881563" y="1857375"/>
            <a:ext cx="3333750" cy="2667000"/>
          </a:xfrm>
          <a:prstGeom prst="rect">
            <a:avLst/>
          </a:prstGeom>
          <a:noFill/>
          <a:ln w="9525">
            <a:noFill/>
            <a:miter lim="800000"/>
            <a:headEnd/>
            <a:tailEnd/>
          </a:ln>
        </p:spPr>
      </p:pic>
      <p:sp>
        <p:nvSpPr>
          <p:cNvPr id="33" name="Ovale 32"/>
          <p:cNvSpPr/>
          <p:nvPr/>
        </p:nvSpPr>
        <p:spPr>
          <a:xfrm>
            <a:off x="952500" y="2286000"/>
            <a:ext cx="347663" cy="347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4" name="Ovale 33"/>
          <p:cNvSpPr/>
          <p:nvPr/>
        </p:nvSpPr>
        <p:spPr>
          <a:xfrm>
            <a:off x="1952625" y="3500438"/>
            <a:ext cx="347663" cy="347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5" name="Ovale 34"/>
          <p:cNvSpPr/>
          <p:nvPr/>
        </p:nvSpPr>
        <p:spPr>
          <a:xfrm>
            <a:off x="1166813" y="4643438"/>
            <a:ext cx="347662" cy="347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6" name="Line 11"/>
          <p:cNvSpPr>
            <a:spLocks noChangeShapeType="1"/>
          </p:cNvSpPr>
          <p:nvPr/>
        </p:nvSpPr>
        <p:spPr bwMode="auto">
          <a:xfrm>
            <a:off x="1309688" y="2500313"/>
            <a:ext cx="3429000" cy="142875"/>
          </a:xfrm>
          <a:prstGeom prst="line">
            <a:avLst/>
          </a:prstGeom>
          <a:noFill/>
          <a:ln w="47625">
            <a:solidFill>
              <a:schemeClr val="accent1"/>
            </a:solidFill>
            <a:round/>
            <a:headEnd/>
            <a:tailEnd type="triangle" w="med" len="med"/>
          </a:ln>
        </p:spPr>
        <p:txBody>
          <a:bodyPr/>
          <a:lstStyle/>
          <a:p>
            <a:endParaRPr lang="it-IT"/>
          </a:p>
        </p:txBody>
      </p:sp>
      <p:sp>
        <p:nvSpPr>
          <p:cNvPr id="37" name="Line 11"/>
          <p:cNvSpPr>
            <a:spLocks noChangeShapeType="1"/>
          </p:cNvSpPr>
          <p:nvPr/>
        </p:nvSpPr>
        <p:spPr bwMode="auto">
          <a:xfrm flipV="1">
            <a:off x="2309813" y="2857500"/>
            <a:ext cx="2571750" cy="785813"/>
          </a:xfrm>
          <a:prstGeom prst="line">
            <a:avLst/>
          </a:prstGeom>
          <a:noFill/>
          <a:ln w="47625">
            <a:solidFill>
              <a:schemeClr val="accent1"/>
            </a:solidFill>
            <a:round/>
            <a:headEnd/>
            <a:tailEnd type="triangle" w="med" len="med"/>
          </a:ln>
        </p:spPr>
        <p:txBody>
          <a:bodyPr/>
          <a:lstStyle/>
          <a:p>
            <a:endParaRPr lang="it-IT"/>
          </a:p>
        </p:txBody>
      </p:sp>
      <p:sp>
        <p:nvSpPr>
          <p:cNvPr id="38" name="Line 11"/>
          <p:cNvSpPr>
            <a:spLocks noChangeShapeType="1"/>
          </p:cNvSpPr>
          <p:nvPr/>
        </p:nvSpPr>
        <p:spPr bwMode="auto">
          <a:xfrm flipV="1">
            <a:off x="1524000" y="3071813"/>
            <a:ext cx="3286125" cy="1785937"/>
          </a:xfrm>
          <a:prstGeom prst="line">
            <a:avLst/>
          </a:prstGeom>
          <a:noFill/>
          <a:ln w="47625">
            <a:solidFill>
              <a:schemeClr val="accent1"/>
            </a:solidFill>
            <a:round/>
            <a:headEnd/>
            <a:tailEnd type="triangle" w="med" len="med"/>
          </a:ln>
        </p:spPr>
        <p:txBody>
          <a:bodyPr/>
          <a:lstStyle/>
          <a:p>
            <a:endParaRPr lang="it-IT"/>
          </a:p>
        </p:txBody>
      </p:sp>
      <p:sp>
        <p:nvSpPr>
          <p:cNvPr id="39" name="Text Box 16"/>
          <p:cNvSpPr txBox="1">
            <a:spLocks noChangeArrowheads="1"/>
          </p:cNvSpPr>
          <p:nvPr/>
        </p:nvSpPr>
        <p:spPr bwMode="auto">
          <a:xfrm>
            <a:off x="3881438" y="4572000"/>
            <a:ext cx="2513012" cy="461963"/>
          </a:xfrm>
          <a:prstGeom prst="rect">
            <a:avLst/>
          </a:prstGeom>
          <a:noFill/>
          <a:ln w="9525">
            <a:noFill/>
            <a:miter lim="800000"/>
            <a:headEnd/>
            <a:tailEnd/>
          </a:ln>
        </p:spPr>
        <p:txBody>
          <a:bodyPr wrap="none">
            <a:spAutoFit/>
          </a:bodyPr>
          <a:lstStyle/>
          <a:p>
            <a:r>
              <a:rPr lang="it-IT"/>
              <a:t>Valvola controllata</a:t>
            </a:r>
          </a:p>
        </p:txBody>
      </p:sp>
      <p:sp>
        <p:nvSpPr>
          <p:cNvPr id="40" name="Line 11"/>
          <p:cNvSpPr>
            <a:spLocks noChangeShapeType="1"/>
          </p:cNvSpPr>
          <p:nvPr/>
        </p:nvSpPr>
        <p:spPr bwMode="auto">
          <a:xfrm flipV="1">
            <a:off x="4452938" y="3429000"/>
            <a:ext cx="1571625" cy="1285875"/>
          </a:xfrm>
          <a:prstGeom prst="line">
            <a:avLst/>
          </a:prstGeom>
          <a:noFill/>
          <a:ln w="47625">
            <a:solidFill>
              <a:schemeClr val="accent1"/>
            </a:solidFill>
            <a:round/>
            <a:headEnd/>
            <a:tailEnd type="triangle" w="med" len="med"/>
          </a:ln>
        </p:spPr>
        <p:txBody>
          <a:bodyPr/>
          <a:lstStyle/>
          <a:p>
            <a:endParaRPr lang="it-IT"/>
          </a:p>
        </p:txBody>
      </p:sp>
      <p:sp>
        <p:nvSpPr>
          <p:cNvPr id="41" name="Text Box 16"/>
          <p:cNvSpPr txBox="1">
            <a:spLocks noChangeArrowheads="1"/>
          </p:cNvSpPr>
          <p:nvPr/>
        </p:nvSpPr>
        <p:spPr bwMode="auto">
          <a:xfrm>
            <a:off x="6953250" y="4572000"/>
            <a:ext cx="2241550" cy="461963"/>
          </a:xfrm>
          <a:prstGeom prst="rect">
            <a:avLst/>
          </a:prstGeom>
          <a:noFill/>
          <a:ln w="9525">
            <a:noFill/>
            <a:miter lim="800000"/>
            <a:headEnd/>
            <a:tailEnd/>
          </a:ln>
        </p:spPr>
        <p:txBody>
          <a:bodyPr wrap="none">
            <a:spAutoFit/>
          </a:bodyPr>
          <a:lstStyle/>
          <a:p>
            <a:r>
              <a:rPr lang="it-IT"/>
              <a:t>Valvola manuale</a:t>
            </a:r>
          </a:p>
        </p:txBody>
      </p:sp>
      <p:sp>
        <p:nvSpPr>
          <p:cNvPr id="42" name="Line 11"/>
          <p:cNvSpPr>
            <a:spLocks noChangeShapeType="1"/>
          </p:cNvSpPr>
          <p:nvPr/>
        </p:nvSpPr>
        <p:spPr bwMode="auto">
          <a:xfrm flipV="1">
            <a:off x="7667625" y="3286125"/>
            <a:ext cx="214313" cy="1428750"/>
          </a:xfrm>
          <a:prstGeom prst="line">
            <a:avLst/>
          </a:prstGeom>
          <a:noFill/>
          <a:ln w="47625">
            <a:solidFill>
              <a:schemeClr val="accent1"/>
            </a:solidFill>
            <a:round/>
            <a:headEnd/>
            <a:tailEnd type="triangle" w="med" len="med"/>
          </a:ln>
        </p:spPr>
        <p:txBody>
          <a:bodyPr/>
          <a:lstStyle/>
          <a:p>
            <a:endParaRPr lang="it-IT"/>
          </a:p>
        </p:txBody>
      </p:sp>
      <p:sp>
        <p:nvSpPr>
          <p:cNvPr id="43" name="Line 11"/>
          <p:cNvSpPr>
            <a:spLocks noChangeShapeType="1"/>
          </p:cNvSpPr>
          <p:nvPr/>
        </p:nvSpPr>
        <p:spPr bwMode="auto">
          <a:xfrm>
            <a:off x="1738313" y="1428750"/>
            <a:ext cx="2714625" cy="428625"/>
          </a:xfrm>
          <a:prstGeom prst="line">
            <a:avLst/>
          </a:prstGeom>
          <a:noFill/>
          <a:ln w="47625">
            <a:solidFill>
              <a:schemeClr val="accent1"/>
            </a:solidFill>
            <a:round/>
            <a:headEnd/>
            <a:tailEnd type="triangle" w="med" len="med"/>
          </a:ln>
        </p:spPr>
        <p:txBody>
          <a:bodyPr/>
          <a:lstStyle/>
          <a:p>
            <a:endParaRPr lang="it-IT"/>
          </a:p>
        </p:txBody>
      </p:sp>
      <p:pic>
        <p:nvPicPr>
          <p:cNvPr id="44" name="Immagine 43" descr="3Tank3.jpg"/>
          <p:cNvPicPr>
            <a:picLocks noChangeAspect="1"/>
          </p:cNvPicPr>
          <p:nvPr/>
        </p:nvPicPr>
        <p:blipFill>
          <a:blip r:embed="rId7"/>
          <a:srcRect/>
          <a:stretch>
            <a:fillRect/>
          </a:stretch>
        </p:blipFill>
        <p:spPr bwMode="auto">
          <a:xfrm>
            <a:off x="3048000" y="1905000"/>
            <a:ext cx="3476625" cy="2781300"/>
          </a:xfrm>
          <a:prstGeom prst="rect">
            <a:avLst/>
          </a:prstGeom>
          <a:noFill/>
          <a:ln w="9525">
            <a:noFill/>
            <a:miter lim="800000"/>
            <a:headEnd/>
            <a:tailEnd/>
          </a:ln>
        </p:spPr>
      </p:pic>
      <p:sp>
        <p:nvSpPr>
          <p:cNvPr id="45" name="Text Box 16"/>
          <p:cNvSpPr txBox="1">
            <a:spLocks noChangeArrowheads="1"/>
          </p:cNvSpPr>
          <p:nvPr/>
        </p:nvSpPr>
        <p:spPr bwMode="auto">
          <a:xfrm>
            <a:off x="7167563" y="2428875"/>
            <a:ext cx="2489200" cy="461963"/>
          </a:xfrm>
          <a:prstGeom prst="rect">
            <a:avLst/>
          </a:prstGeom>
          <a:noFill/>
          <a:ln w="9525">
            <a:noFill/>
            <a:miter lim="800000"/>
            <a:headEnd/>
            <a:tailEnd/>
          </a:ln>
        </p:spPr>
        <p:txBody>
          <a:bodyPr wrap="none">
            <a:spAutoFit/>
          </a:bodyPr>
          <a:lstStyle/>
          <a:p>
            <a:r>
              <a:rPr lang="it-IT"/>
              <a:t>Pompa in continua</a:t>
            </a:r>
          </a:p>
        </p:txBody>
      </p:sp>
      <p:sp>
        <p:nvSpPr>
          <p:cNvPr id="46" name="Line 11"/>
          <p:cNvSpPr>
            <a:spLocks noChangeShapeType="1"/>
          </p:cNvSpPr>
          <p:nvPr/>
        </p:nvSpPr>
        <p:spPr bwMode="auto">
          <a:xfrm flipH="1">
            <a:off x="6310313" y="2643188"/>
            <a:ext cx="928687" cy="168275"/>
          </a:xfrm>
          <a:prstGeom prst="line">
            <a:avLst/>
          </a:prstGeom>
          <a:noFill/>
          <a:ln w="47625">
            <a:solidFill>
              <a:schemeClr val="accent1"/>
            </a:solidFill>
            <a:round/>
            <a:headEnd/>
            <a:tailEnd type="triangle" w="med" len="med"/>
          </a:ln>
        </p:spPr>
        <p:txBody>
          <a:bodyPr/>
          <a:lstStyle/>
          <a:p>
            <a:endParaRPr lang="it-IT"/>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10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3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46"/>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5"/>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44"/>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p:bldP spid="4107" grpId="1" animBg="1"/>
      <p:bldP spid="18" grpId="0"/>
      <p:bldP spid="18" grpId="1"/>
      <p:bldP spid="19" grpId="0" animBg="1"/>
      <p:bldP spid="19" grpId="1" animBg="1"/>
      <p:bldP spid="20" grpId="0"/>
      <p:bldP spid="20" grpId="1"/>
      <p:bldP spid="21" grpId="0" animBg="1"/>
      <p:bldP spid="21" grpId="1" animBg="1"/>
      <p:bldP spid="22" grpId="0"/>
      <p:bldP spid="22" grpId="1"/>
      <p:bldP spid="23" grpId="0" animBg="1"/>
      <p:bldP spid="23" grpId="1" animBg="1"/>
      <p:bldP spid="24" grpId="0"/>
      <p:bldP spid="24" grpId="1"/>
      <p:bldP spid="28" grpId="0" animBg="1"/>
      <p:bldP spid="28" grpId="1" animBg="1"/>
      <p:bldP spid="29" grpId="0" animBg="1"/>
      <p:bldP spid="29" grpId="1" animBg="1"/>
      <p:bldP spid="30" grpId="0" animBg="1"/>
      <p:bldP spid="30" grpId="1" animBg="1"/>
      <p:bldP spid="31" grpId="0" animBg="1"/>
      <p:bldP spid="31" grpId="1" animBg="1"/>
      <p:bldP spid="33" grpId="0" animBg="1"/>
      <p:bldP spid="34" grpId="0" animBg="1"/>
      <p:bldP spid="35" grpId="0" animBg="1"/>
      <p:bldP spid="36" grpId="0" animBg="1"/>
      <p:bldP spid="36" grpId="1" animBg="1"/>
      <p:bldP spid="37" grpId="0" animBg="1"/>
      <p:bldP spid="38" grpId="0" animBg="1"/>
      <p:bldP spid="38" grpId="1" animBg="1"/>
      <p:bldP spid="38" grpId="2" animBg="1"/>
      <p:bldP spid="39" grpId="0"/>
      <p:bldP spid="40" grpId="0" animBg="1"/>
      <p:bldP spid="41" grpId="0"/>
      <p:bldP spid="42" grpId="0" animBg="1"/>
      <p:bldP spid="43" grpId="0" animBg="1"/>
      <p:bldP spid="43" grpId="1" animBg="1"/>
      <p:bldP spid="45" grpId="0"/>
      <p:bldP spid="45" grpId="1"/>
      <p:bldP spid="46" grpId="0" animBg="1"/>
      <p:bldP spid="4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uovapagina02image"/>
          <p:cNvPicPr>
            <a:picLocks noChangeAspect="1" noChangeArrowheads="1"/>
          </p:cNvPicPr>
          <p:nvPr/>
        </p:nvPicPr>
        <p:blipFill>
          <a:blip r:embed="rId2"/>
          <a:srcRect/>
          <a:stretch>
            <a:fillRect/>
          </a:stretch>
        </p:blipFill>
        <p:spPr bwMode="auto">
          <a:xfrm>
            <a:off x="563563" y="252413"/>
            <a:ext cx="714375" cy="714375"/>
          </a:xfrm>
          <a:prstGeom prst="rect">
            <a:avLst/>
          </a:prstGeom>
          <a:noFill/>
          <a:ln w="9525">
            <a:noFill/>
            <a:miter lim="800000"/>
            <a:headEnd/>
            <a:tailEnd/>
          </a:ln>
        </p:spPr>
      </p:pic>
      <p:pic>
        <p:nvPicPr>
          <p:cNvPr id="3075" name="Picture 4" descr="logo"/>
          <p:cNvPicPr>
            <a:picLocks noChangeAspect="1" noChangeArrowheads="1"/>
          </p:cNvPicPr>
          <p:nvPr/>
        </p:nvPicPr>
        <p:blipFill>
          <a:blip r:embed="rId3"/>
          <a:srcRect/>
          <a:stretch>
            <a:fillRect/>
          </a:stretch>
        </p:blipFill>
        <p:spPr bwMode="auto">
          <a:xfrm>
            <a:off x="8534400" y="388938"/>
            <a:ext cx="838200" cy="441325"/>
          </a:xfrm>
          <a:prstGeom prst="rect">
            <a:avLst/>
          </a:prstGeom>
          <a:noFill/>
          <a:ln w="9525">
            <a:noFill/>
            <a:miter lim="800000"/>
            <a:headEnd/>
            <a:tailEnd/>
          </a:ln>
        </p:spPr>
      </p:pic>
      <p:sp>
        <p:nvSpPr>
          <p:cNvPr id="3076" name="Line 5"/>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3077"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3078"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3079" name="Segnaposto data 3"/>
          <p:cNvSpPr>
            <a:spLocks noGrp="1"/>
          </p:cNvSpPr>
          <p:nvPr>
            <p:ph type="dt" sz="quarter" idx="10"/>
          </p:nvPr>
        </p:nvSpPr>
        <p:spPr>
          <a:noFill/>
        </p:spPr>
        <p:txBody>
          <a:bodyPr/>
          <a:lstStyle/>
          <a:p>
            <a:r>
              <a:rPr lang="it-IT" smtClean="0"/>
              <a:t>24 Febbraio 2009</a:t>
            </a:r>
          </a:p>
        </p:txBody>
      </p:sp>
      <p:sp>
        <p:nvSpPr>
          <p:cNvPr id="3080" name="Segnaposto piè di pagina 4"/>
          <p:cNvSpPr>
            <a:spLocks noGrp="1"/>
          </p:cNvSpPr>
          <p:nvPr>
            <p:ph type="ftr" sz="quarter" idx="11"/>
          </p:nvPr>
        </p:nvSpPr>
        <p:spPr>
          <a:noFill/>
        </p:spPr>
        <p:txBody>
          <a:bodyPr/>
          <a:lstStyle/>
          <a:p>
            <a:r>
              <a:rPr lang="it-IT" smtClean="0"/>
              <a:t>Stefano Salis</a:t>
            </a:r>
          </a:p>
        </p:txBody>
      </p:sp>
      <p:sp>
        <p:nvSpPr>
          <p:cNvPr id="3081" name="Segnaposto numero diapositiva 5"/>
          <p:cNvSpPr>
            <a:spLocks noGrp="1"/>
          </p:cNvSpPr>
          <p:nvPr>
            <p:ph type="sldNum" sz="quarter" idx="12"/>
          </p:nvPr>
        </p:nvSpPr>
        <p:spPr>
          <a:noFill/>
        </p:spPr>
        <p:txBody>
          <a:bodyPr/>
          <a:lstStyle/>
          <a:p>
            <a:fld id="{14638CF9-0E8C-4D1C-8D5E-3FB45F26136F}" type="slidenum">
              <a:rPr lang="it-IT" smtClean="0"/>
              <a:pPr/>
              <a:t>8</a:t>
            </a:fld>
            <a:endParaRPr lang="it-IT" smtClean="0"/>
          </a:p>
        </p:txBody>
      </p:sp>
      <p:sp>
        <p:nvSpPr>
          <p:cNvPr id="3082" name="Text Box 19"/>
          <p:cNvSpPr txBox="1">
            <a:spLocks noChangeArrowheads="1"/>
          </p:cNvSpPr>
          <p:nvPr/>
        </p:nvSpPr>
        <p:spPr bwMode="auto">
          <a:xfrm>
            <a:off x="4186238" y="1238250"/>
            <a:ext cx="1679575" cy="523875"/>
          </a:xfrm>
          <a:prstGeom prst="rect">
            <a:avLst/>
          </a:prstGeom>
          <a:noFill/>
          <a:ln w="9525">
            <a:noFill/>
            <a:miter lim="800000"/>
            <a:headEnd/>
            <a:tailEnd/>
          </a:ln>
        </p:spPr>
        <p:txBody>
          <a:bodyPr wrap="none">
            <a:spAutoFit/>
          </a:bodyPr>
          <a:lstStyle/>
          <a:p>
            <a:pPr algn="ctr"/>
            <a:r>
              <a:rPr lang="it-IT" sz="2800" dirty="0"/>
              <a:t>Sommario</a:t>
            </a:r>
          </a:p>
        </p:txBody>
      </p:sp>
      <p:sp>
        <p:nvSpPr>
          <p:cNvPr id="11" name="Rectangle 18"/>
          <p:cNvSpPr txBox="1">
            <a:spLocks noChangeArrowheads="1"/>
          </p:cNvSpPr>
          <p:nvPr/>
        </p:nvSpPr>
        <p:spPr>
          <a:xfrm>
            <a:off x="742950" y="1828800"/>
            <a:ext cx="8420100" cy="4114800"/>
          </a:xfrm>
          <a:prstGeom prst="rect">
            <a:avLst/>
          </a:prstGeom>
        </p:spPr>
        <p:txBody>
          <a:bodyPr/>
          <a:lstStyle/>
          <a:p>
            <a:pPr marL="342900" indent="-342900">
              <a:spcBef>
                <a:spcPct val="20000"/>
              </a:spcBef>
              <a:buFontTx/>
              <a:buChar char="•"/>
              <a:defRPr/>
            </a:pPr>
            <a:r>
              <a:rPr lang="it-IT" kern="0" dirty="0" smtClean="0">
                <a:latin typeface="+mn-lt"/>
              </a:rPr>
              <a:t>Introduzione</a:t>
            </a:r>
            <a:endParaRPr lang="it-IT" kern="0" dirty="0">
              <a:latin typeface="+mn-lt"/>
            </a:endParaRPr>
          </a:p>
          <a:p>
            <a:pPr marL="342900" indent="-342900">
              <a:spcBef>
                <a:spcPct val="20000"/>
              </a:spcBef>
              <a:buFontTx/>
              <a:buChar char="•"/>
              <a:defRPr/>
            </a:pPr>
            <a:r>
              <a:rPr lang="it-IT" kern="0" dirty="0" smtClean="0">
                <a:latin typeface="+mn-lt"/>
              </a:rPr>
              <a:t>Sistema a tre serbatoi</a:t>
            </a:r>
            <a:endParaRPr lang="it-IT" kern="0" dirty="0">
              <a:latin typeface="+mn-lt"/>
            </a:endParaRPr>
          </a:p>
          <a:p>
            <a:pPr marL="342900" indent="-342900">
              <a:spcBef>
                <a:spcPct val="20000"/>
              </a:spcBef>
              <a:buFontTx/>
              <a:buChar char="•"/>
              <a:defRPr/>
            </a:pPr>
            <a:r>
              <a:rPr lang="it-IT" kern="0" dirty="0" smtClean="0">
                <a:latin typeface="+mn-lt"/>
              </a:rPr>
              <a:t>Identificazione del sistema a tre serbatoi</a:t>
            </a:r>
            <a:endParaRPr lang="it-IT" kern="0" dirty="0">
              <a:latin typeface="+mn-lt"/>
            </a:endParaRPr>
          </a:p>
          <a:p>
            <a:pPr marL="342900" indent="-342900">
              <a:spcBef>
                <a:spcPct val="20000"/>
              </a:spcBef>
              <a:buFontTx/>
              <a:buChar char="•"/>
              <a:defRPr/>
            </a:pPr>
            <a:r>
              <a:rPr lang="it-IT" kern="0" dirty="0" smtClean="0">
                <a:latin typeface="+mn-lt"/>
              </a:rPr>
              <a:t>Osservatore dello stato discreto</a:t>
            </a:r>
            <a:endParaRPr lang="it-IT" kern="0" dirty="0">
              <a:latin typeface="+mn-lt"/>
            </a:endParaRPr>
          </a:p>
          <a:p>
            <a:pPr marL="342900" indent="-342900">
              <a:spcBef>
                <a:spcPct val="20000"/>
              </a:spcBef>
              <a:buFontTx/>
              <a:buChar char="•"/>
              <a:defRPr/>
            </a:pPr>
            <a:r>
              <a:rPr lang="it-IT" kern="0" dirty="0" smtClean="0">
                <a:latin typeface="+mn-lt"/>
              </a:rPr>
              <a:t>Conclusioni</a:t>
            </a:r>
            <a:endParaRPr lang="it-IT" kern="0" dirty="0">
              <a:latin typeface="+mn-lt"/>
            </a:endParaRPr>
          </a:p>
          <a:p>
            <a:pPr marL="342900" indent="-342900">
              <a:spcBef>
                <a:spcPct val="20000"/>
              </a:spcBef>
              <a:defRPr/>
            </a:pPr>
            <a:endParaRPr lang="it-IT" sz="2200" kern="0" dirty="0">
              <a:latin typeface="+mn-lt"/>
            </a:endParaRPr>
          </a:p>
          <a:p>
            <a:pPr marL="342900" indent="-342900">
              <a:spcBef>
                <a:spcPct val="20000"/>
              </a:spcBef>
              <a:defRPr/>
            </a:pPr>
            <a:endParaRPr lang="it-IT" sz="2000" kern="0" dirty="0">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1">
                                            <p:txEl>
                                              <p:pRg st="0" end="0"/>
                                            </p:txEl>
                                          </p:spTgt>
                                        </p:tgtEl>
                                        <p:attrNameLst>
                                          <p:attrName>style.opacity</p:attrName>
                                        </p:attrNameLst>
                                      </p:cBhvr>
                                      <p:to>
                                        <p:strVal val="0.5"/>
                                      </p:to>
                                    </p:set>
                                    <p:animEffect filter="image" prLst="opacity: 0.5">
                                      <p:cBhvr rctx="IE">
                                        <p:cTn id="7" dur="indefinite"/>
                                        <p:tgtEl>
                                          <p:spTgt spid="11">
                                            <p:txEl>
                                              <p:pRg st="0" end="0"/>
                                            </p:txEl>
                                          </p:spTgt>
                                        </p:tgtEl>
                                      </p:cBhvr>
                                    </p:animEffect>
                                  </p:childTnLst>
                                </p:cTn>
                              </p:par>
                              <p:par>
                                <p:cTn id="8" presetID="9" presetClass="emph" presetSubtype="0" nodeType="withEffect">
                                  <p:stCondLst>
                                    <p:cond delay="0"/>
                                  </p:stCondLst>
                                  <p:childTnLst>
                                    <p:set>
                                      <p:cBhvr rctx="PPT">
                                        <p:cTn id="9" dur="indefinite"/>
                                        <p:tgtEl>
                                          <p:spTgt spid="11">
                                            <p:txEl>
                                              <p:pRg st="1" end="1"/>
                                            </p:txEl>
                                          </p:spTgt>
                                        </p:tgtEl>
                                        <p:attrNameLst>
                                          <p:attrName>style.opacity</p:attrName>
                                        </p:attrNameLst>
                                      </p:cBhvr>
                                      <p:to>
                                        <p:strVal val="0.5"/>
                                      </p:to>
                                    </p:set>
                                    <p:animEffect filter="image" prLst="opacity: 0.5">
                                      <p:cBhvr rctx="IE">
                                        <p:cTn id="10" dur="indefinite"/>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mph" presetSubtype="1" nodeType="clickEffect">
                                  <p:stCondLst>
                                    <p:cond delay="0"/>
                                  </p:stCondLst>
                                  <p:childTnLst>
                                    <p:set>
                                      <p:cBhvr override="childStyle">
                                        <p:cTn id="14" dur="indefinite"/>
                                        <p:tgtEl>
                                          <p:spTgt spid="11">
                                            <p:txEl>
                                              <p:pRg st="2" end="2"/>
                                            </p:txEl>
                                          </p:spTgt>
                                        </p:tgtEl>
                                        <p:attrNameLst>
                                          <p:attrName>style.fontStyle</p:attrName>
                                        </p:attrNameLst>
                                      </p:cBhvr>
                                      <p:to>
                                        <p:strVal val="normal"/>
                                      </p:to>
                                    </p:set>
                                    <p:set>
                                      <p:cBhvr override="childStyle">
                                        <p:cTn id="15" dur="indefinite"/>
                                        <p:tgtEl>
                                          <p:spTgt spid="11">
                                            <p:txEl>
                                              <p:pRg st="2" end="2"/>
                                            </p:txEl>
                                          </p:spTgt>
                                        </p:tgtEl>
                                        <p:attrNameLst>
                                          <p:attrName>style.fontWeight</p:attrName>
                                        </p:attrNameLst>
                                      </p:cBhvr>
                                      <p:to>
                                        <p:strVal val="bold"/>
                                      </p:to>
                                    </p:set>
                                    <p:set>
                                      <p:cBhvr override="childStyle">
                                        <p:cTn id="16" dur="indefinite"/>
                                        <p:tgtEl>
                                          <p:spTgt spid="11">
                                            <p:txEl>
                                              <p:pRg st="2" end="2"/>
                                            </p:txEl>
                                          </p:spTgt>
                                        </p:tgtEl>
                                        <p:attrNameLst>
                                          <p:attrName>style.textDecorationUnderline</p:attrName>
                                        </p:attrNameLst>
                                      </p:cBhvr>
                                      <p:to>
                                        <p:strVal val="false"/>
                                      </p:to>
                                    </p:set>
                                  </p:childTnLst>
                                </p:cTn>
                              </p:par>
                              <p:par>
                                <p:cTn id="17" presetID="9" presetClass="emph" presetSubtype="0" nodeType="withEffect">
                                  <p:stCondLst>
                                    <p:cond delay="0"/>
                                  </p:stCondLst>
                                  <p:childTnLst>
                                    <p:set>
                                      <p:cBhvr rctx="PPT">
                                        <p:cTn id="18" dur="indefinite"/>
                                        <p:tgtEl>
                                          <p:spTgt spid="11">
                                            <p:txEl>
                                              <p:pRg st="3" end="3"/>
                                            </p:txEl>
                                          </p:spTgt>
                                        </p:tgtEl>
                                        <p:attrNameLst>
                                          <p:attrName>style.opacity</p:attrName>
                                        </p:attrNameLst>
                                      </p:cBhvr>
                                      <p:to>
                                        <p:strVal val="0.5"/>
                                      </p:to>
                                    </p:set>
                                    <p:animEffect filter="image" prLst="opacity: 0.5">
                                      <p:cBhvr rctx="IE">
                                        <p:cTn id="19" dur="indefinite"/>
                                        <p:tgtEl>
                                          <p:spTgt spid="11">
                                            <p:txEl>
                                              <p:pRg st="3" end="3"/>
                                            </p:txEl>
                                          </p:spTgt>
                                        </p:tgtEl>
                                      </p:cBhvr>
                                    </p:animEffect>
                                  </p:childTnLst>
                                </p:cTn>
                              </p:par>
                              <p:par>
                                <p:cTn id="20" presetID="9" presetClass="emph" presetSubtype="0" nodeType="withEffect">
                                  <p:stCondLst>
                                    <p:cond delay="0"/>
                                  </p:stCondLst>
                                  <p:childTnLst>
                                    <p:set>
                                      <p:cBhvr rctx="PPT">
                                        <p:cTn id="21" dur="indefinite"/>
                                        <p:tgtEl>
                                          <p:spTgt spid="11">
                                            <p:txEl>
                                              <p:pRg st="4" end="4"/>
                                            </p:txEl>
                                          </p:spTgt>
                                        </p:tgtEl>
                                        <p:attrNameLst>
                                          <p:attrName>style.opacity</p:attrName>
                                        </p:attrNameLst>
                                      </p:cBhvr>
                                      <p:to>
                                        <p:strVal val="0.5"/>
                                      </p:to>
                                    </p:set>
                                    <p:animEffect filter="image" prLst="opacity: 0.5">
                                      <p:cBhvr rctx="IE">
                                        <p:cTn id="22" dur="indefinite"/>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modellomat.jpg"/>
          <p:cNvPicPr>
            <a:picLocks noChangeAspect="1"/>
          </p:cNvPicPr>
          <p:nvPr/>
        </p:nvPicPr>
        <p:blipFill>
          <a:blip r:embed="rId3"/>
          <a:srcRect/>
          <a:stretch>
            <a:fillRect/>
          </a:stretch>
        </p:blipFill>
        <p:spPr bwMode="auto">
          <a:xfrm>
            <a:off x="5646738" y="2625725"/>
            <a:ext cx="4052887" cy="2247900"/>
          </a:xfrm>
          <a:prstGeom prst="rect">
            <a:avLst/>
          </a:prstGeom>
          <a:noFill/>
          <a:ln w="9525">
            <a:noFill/>
            <a:miter lim="800000"/>
            <a:headEnd/>
            <a:tailEnd/>
          </a:ln>
        </p:spPr>
      </p:pic>
      <p:pic>
        <p:nvPicPr>
          <p:cNvPr id="20" name="Immagine 19" descr="t3model.jpg"/>
          <p:cNvPicPr>
            <a:picLocks noChangeAspect="1"/>
          </p:cNvPicPr>
          <p:nvPr/>
        </p:nvPicPr>
        <p:blipFill>
          <a:blip r:embed="rId4"/>
          <a:srcRect/>
          <a:stretch>
            <a:fillRect/>
          </a:stretch>
        </p:blipFill>
        <p:spPr bwMode="auto">
          <a:xfrm>
            <a:off x="3163888" y="1566863"/>
            <a:ext cx="1928812" cy="4549775"/>
          </a:xfrm>
          <a:prstGeom prst="rect">
            <a:avLst/>
          </a:prstGeom>
          <a:noFill/>
          <a:ln w="9525">
            <a:noFill/>
            <a:miter lim="800000"/>
            <a:headEnd/>
            <a:tailEnd/>
          </a:ln>
        </p:spPr>
      </p:pic>
      <p:pic>
        <p:nvPicPr>
          <p:cNvPr id="6148" name="Picture 9" descr="golem2"/>
          <p:cNvPicPr>
            <a:picLocks noChangeAspect="1" noChangeArrowheads="1"/>
          </p:cNvPicPr>
          <p:nvPr/>
        </p:nvPicPr>
        <p:blipFill>
          <a:blip r:embed="rId5"/>
          <a:srcRect/>
          <a:stretch>
            <a:fillRect/>
          </a:stretch>
        </p:blipFill>
        <p:spPr bwMode="auto">
          <a:xfrm>
            <a:off x="0" y="1571625"/>
            <a:ext cx="2624138" cy="4654550"/>
          </a:xfrm>
          <a:prstGeom prst="rect">
            <a:avLst/>
          </a:prstGeom>
          <a:noFill/>
          <a:ln w="9525">
            <a:solidFill>
              <a:schemeClr val="bg1"/>
            </a:solidFill>
            <a:miter lim="800000"/>
            <a:headEnd/>
            <a:tailEnd/>
          </a:ln>
        </p:spPr>
      </p:pic>
      <p:sp>
        <p:nvSpPr>
          <p:cNvPr id="6149" name="Segnaposto data 3"/>
          <p:cNvSpPr>
            <a:spLocks noGrp="1"/>
          </p:cNvSpPr>
          <p:nvPr>
            <p:ph type="dt" sz="quarter" idx="10"/>
          </p:nvPr>
        </p:nvSpPr>
        <p:spPr>
          <a:noFill/>
        </p:spPr>
        <p:txBody>
          <a:bodyPr/>
          <a:lstStyle/>
          <a:p>
            <a:r>
              <a:rPr lang="it-IT" smtClean="0"/>
              <a:t>24 Febbraio 2009</a:t>
            </a:r>
          </a:p>
        </p:txBody>
      </p:sp>
      <p:sp>
        <p:nvSpPr>
          <p:cNvPr id="6150" name="Segnaposto piè di pagina 4"/>
          <p:cNvSpPr>
            <a:spLocks noGrp="1"/>
          </p:cNvSpPr>
          <p:nvPr>
            <p:ph type="ftr" sz="quarter" idx="11"/>
          </p:nvPr>
        </p:nvSpPr>
        <p:spPr>
          <a:noFill/>
        </p:spPr>
        <p:txBody>
          <a:bodyPr/>
          <a:lstStyle/>
          <a:p>
            <a:r>
              <a:rPr lang="it-IT" smtClean="0"/>
              <a:t>Stefano Salis</a:t>
            </a:r>
          </a:p>
        </p:txBody>
      </p:sp>
      <p:sp>
        <p:nvSpPr>
          <p:cNvPr id="6151" name="Segnaposto numero diapositiva 5"/>
          <p:cNvSpPr>
            <a:spLocks noGrp="1"/>
          </p:cNvSpPr>
          <p:nvPr>
            <p:ph type="sldNum" sz="quarter" idx="12"/>
          </p:nvPr>
        </p:nvSpPr>
        <p:spPr>
          <a:noFill/>
        </p:spPr>
        <p:txBody>
          <a:bodyPr/>
          <a:lstStyle/>
          <a:p>
            <a:fld id="{157A1165-6896-4689-9B99-1ACC013E56F0}" type="slidenum">
              <a:rPr lang="it-IT" smtClean="0"/>
              <a:pPr/>
              <a:t>9</a:t>
            </a:fld>
            <a:endParaRPr lang="it-IT" smtClean="0"/>
          </a:p>
        </p:txBody>
      </p:sp>
      <p:pic>
        <p:nvPicPr>
          <p:cNvPr id="6152" name="Picture 2" descr="nuovapagina02image"/>
          <p:cNvPicPr>
            <a:picLocks noChangeAspect="1" noChangeArrowheads="1"/>
          </p:cNvPicPr>
          <p:nvPr/>
        </p:nvPicPr>
        <p:blipFill>
          <a:blip r:embed="rId6"/>
          <a:srcRect/>
          <a:stretch>
            <a:fillRect/>
          </a:stretch>
        </p:blipFill>
        <p:spPr bwMode="auto">
          <a:xfrm>
            <a:off x="563563" y="252413"/>
            <a:ext cx="714375" cy="714375"/>
          </a:xfrm>
          <a:prstGeom prst="rect">
            <a:avLst/>
          </a:prstGeom>
          <a:noFill/>
          <a:ln w="9525">
            <a:noFill/>
            <a:miter lim="800000"/>
            <a:headEnd/>
            <a:tailEnd/>
          </a:ln>
        </p:spPr>
      </p:pic>
      <p:pic>
        <p:nvPicPr>
          <p:cNvPr id="6153" name="Picture 3" descr="logo"/>
          <p:cNvPicPr>
            <a:picLocks noChangeAspect="1" noChangeArrowheads="1"/>
          </p:cNvPicPr>
          <p:nvPr/>
        </p:nvPicPr>
        <p:blipFill>
          <a:blip r:embed="rId7"/>
          <a:srcRect/>
          <a:stretch>
            <a:fillRect/>
          </a:stretch>
        </p:blipFill>
        <p:spPr bwMode="auto">
          <a:xfrm>
            <a:off x="8534400" y="388938"/>
            <a:ext cx="838200" cy="441325"/>
          </a:xfrm>
          <a:prstGeom prst="rect">
            <a:avLst/>
          </a:prstGeom>
          <a:noFill/>
          <a:ln w="9525">
            <a:noFill/>
            <a:miter lim="800000"/>
            <a:headEnd/>
            <a:tailEnd/>
          </a:ln>
        </p:spPr>
      </p:pic>
      <p:sp>
        <p:nvSpPr>
          <p:cNvPr id="6154" name="Line 4"/>
          <p:cNvSpPr>
            <a:spLocks noChangeShapeType="1"/>
          </p:cNvSpPr>
          <p:nvPr/>
        </p:nvSpPr>
        <p:spPr bwMode="auto">
          <a:xfrm>
            <a:off x="381000" y="1066800"/>
            <a:ext cx="9182100" cy="0"/>
          </a:xfrm>
          <a:prstGeom prst="line">
            <a:avLst/>
          </a:prstGeom>
          <a:noFill/>
          <a:ln w="50800">
            <a:solidFill>
              <a:schemeClr val="bg2"/>
            </a:solidFill>
            <a:round/>
            <a:headEnd/>
            <a:tailEnd/>
          </a:ln>
        </p:spPr>
        <p:txBody>
          <a:bodyPr wrap="none" anchor="ctr"/>
          <a:lstStyle/>
          <a:p>
            <a:endParaRPr lang="it-IT"/>
          </a:p>
        </p:txBody>
      </p:sp>
      <p:sp>
        <p:nvSpPr>
          <p:cNvPr id="6155" name="Line 5"/>
          <p:cNvSpPr>
            <a:spLocks noChangeShapeType="1"/>
          </p:cNvSpPr>
          <p:nvPr/>
        </p:nvSpPr>
        <p:spPr bwMode="auto">
          <a:xfrm>
            <a:off x="381000" y="6172200"/>
            <a:ext cx="9182100" cy="0"/>
          </a:xfrm>
          <a:prstGeom prst="line">
            <a:avLst/>
          </a:prstGeom>
          <a:noFill/>
          <a:ln w="50800">
            <a:solidFill>
              <a:schemeClr val="bg2"/>
            </a:solidFill>
            <a:round/>
            <a:headEnd/>
            <a:tailEnd/>
          </a:ln>
        </p:spPr>
        <p:txBody>
          <a:bodyPr wrap="none" anchor="ctr"/>
          <a:lstStyle/>
          <a:p>
            <a:endParaRPr lang="it-IT"/>
          </a:p>
        </p:txBody>
      </p:sp>
      <p:sp>
        <p:nvSpPr>
          <p:cNvPr id="6156" name="Text Box 8"/>
          <p:cNvSpPr txBox="1">
            <a:spLocks noChangeArrowheads="1"/>
          </p:cNvSpPr>
          <p:nvPr/>
        </p:nvSpPr>
        <p:spPr bwMode="auto">
          <a:xfrm>
            <a:off x="2166938" y="1143000"/>
            <a:ext cx="6027612" cy="523220"/>
          </a:xfrm>
          <a:prstGeom prst="rect">
            <a:avLst/>
          </a:prstGeom>
          <a:noFill/>
          <a:ln w="9525">
            <a:noFill/>
            <a:miter lim="800000"/>
            <a:headEnd/>
            <a:tailEnd/>
          </a:ln>
        </p:spPr>
        <p:txBody>
          <a:bodyPr wrap="none">
            <a:spAutoFit/>
          </a:bodyPr>
          <a:lstStyle/>
          <a:p>
            <a:pPr algn="ctr"/>
            <a:r>
              <a:rPr lang="it-IT" sz="2800" dirty="0"/>
              <a:t>Identificazione del </a:t>
            </a:r>
            <a:r>
              <a:rPr lang="it-IT" sz="2800" dirty="0" smtClean="0"/>
              <a:t>Sistema a tre serbatoi</a:t>
            </a:r>
            <a:endParaRPr lang="it-IT" sz="2800" dirty="0"/>
          </a:p>
        </p:txBody>
      </p:sp>
      <p:sp>
        <p:nvSpPr>
          <p:cNvPr id="5136" name="Text Box 15"/>
          <p:cNvSpPr txBox="1">
            <a:spLocks noChangeArrowheads="1"/>
          </p:cNvSpPr>
          <p:nvPr/>
        </p:nvSpPr>
        <p:spPr bwMode="auto">
          <a:xfrm>
            <a:off x="2238375" y="3429000"/>
            <a:ext cx="954088" cy="646113"/>
          </a:xfrm>
          <a:prstGeom prst="rect">
            <a:avLst/>
          </a:prstGeom>
          <a:noFill/>
          <a:ln w="9525">
            <a:noFill/>
            <a:miter lim="800000"/>
            <a:headEnd/>
            <a:tailEnd/>
          </a:ln>
        </p:spPr>
        <p:txBody>
          <a:bodyPr wrap="none">
            <a:spAutoFit/>
          </a:bodyPr>
          <a:lstStyle/>
          <a:p>
            <a:r>
              <a:rPr lang="it-IT" sz="1800" b="1"/>
              <a:t>Schema</a:t>
            </a:r>
          </a:p>
          <a:p>
            <a:endParaRPr lang="it-IT" sz="1800" b="1"/>
          </a:p>
        </p:txBody>
      </p:sp>
      <p:sp>
        <p:nvSpPr>
          <p:cNvPr id="6158" name="Text Box 14"/>
          <p:cNvSpPr txBox="1">
            <a:spLocks noChangeArrowheads="1"/>
          </p:cNvSpPr>
          <p:nvPr/>
        </p:nvSpPr>
        <p:spPr bwMode="auto">
          <a:xfrm>
            <a:off x="3238500" y="142875"/>
            <a:ext cx="3700463" cy="830263"/>
          </a:xfrm>
          <a:prstGeom prst="rect">
            <a:avLst/>
          </a:prstGeom>
          <a:noFill/>
          <a:ln w="9525">
            <a:noFill/>
            <a:miter lim="800000"/>
            <a:headEnd/>
            <a:tailEnd/>
          </a:ln>
        </p:spPr>
        <p:txBody>
          <a:bodyPr wrap="none">
            <a:spAutoFit/>
          </a:bodyPr>
          <a:lstStyle/>
          <a:p>
            <a:pPr algn="ctr"/>
            <a:r>
              <a:rPr lang="it-IT" sz="1600" b="1"/>
              <a:t>Università degli studi di Cagliari</a:t>
            </a:r>
          </a:p>
          <a:p>
            <a:pPr algn="ctr"/>
            <a:r>
              <a:rPr lang="it-IT" sz="1600" b="1"/>
              <a:t>Tesi di Laurea</a:t>
            </a:r>
          </a:p>
          <a:p>
            <a:pPr algn="ctr"/>
            <a:r>
              <a:rPr lang="it-IT" sz="1600" b="1">
                <a:solidFill>
                  <a:schemeClr val="tx2"/>
                </a:solidFill>
              </a:rPr>
              <a:t>Osservatori per sistemi a commutazione</a:t>
            </a:r>
            <a:endParaRPr lang="it-IT" sz="1600" b="1"/>
          </a:p>
        </p:txBody>
      </p:sp>
      <p:sp>
        <p:nvSpPr>
          <p:cNvPr id="21" name="Freccia a destra 20"/>
          <p:cNvSpPr/>
          <p:nvPr/>
        </p:nvSpPr>
        <p:spPr>
          <a:xfrm>
            <a:off x="2309813" y="3786188"/>
            <a:ext cx="817562" cy="642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2" name="Freccia a destra 21"/>
          <p:cNvSpPr/>
          <p:nvPr/>
        </p:nvSpPr>
        <p:spPr>
          <a:xfrm>
            <a:off x="5026025" y="3794125"/>
            <a:ext cx="738188" cy="64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3" name="Text Box 15"/>
          <p:cNvSpPr txBox="1">
            <a:spLocks noChangeArrowheads="1"/>
          </p:cNvSpPr>
          <p:nvPr/>
        </p:nvSpPr>
        <p:spPr bwMode="auto">
          <a:xfrm>
            <a:off x="5975350" y="2078038"/>
            <a:ext cx="2519363" cy="708025"/>
          </a:xfrm>
          <a:prstGeom prst="rect">
            <a:avLst/>
          </a:prstGeom>
          <a:noFill/>
          <a:ln w="9525">
            <a:noFill/>
            <a:miter lim="800000"/>
            <a:headEnd/>
            <a:tailEnd/>
          </a:ln>
        </p:spPr>
        <p:txBody>
          <a:bodyPr>
            <a:spAutoFit/>
          </a:bodyPr>
          <a:lstStyle/>
          <a:p>
            <a:pPr algn="just"/>
            <a:r>
              <a:rPr lang="it-IT" sz="2200" b="1" dirty="0"/>
              <a:t>Modello in VS</a:t>
            </a:r>
          </a:p>
          <a:p>
            <a:endParaRPr lang="it-IT" sz="1800" b="1" dirty="0"/>
          </a:p>
        </p:txBody>
      </p:sp>
      <p:sp>
        <p:nvSpPr>
          <p:cNvPr id="25" name="Text Box 15"/>
          <p:cNvSpPr txBox="1">
            <a:spLocks noChangeArrowheads="1"/>
          </p:cNvSpPr>
          <p:nvPr/>
        </p:nvSpPr>
        <p:spPr bwMode="auto">
          <a:xfrm>
            <a:off x="5938851" y="4926033"/>
            <a:ext cx="3432222" cy="1323439"/>
          </a:xfrm>
          <a:prstGeom prst="rect">
            <a:avLst/>
          </a:prstGeom>
          <a:noFill/>
          <a:ln w="9525">
            <a:noFill/>
            <a:miter lim="800000"/>
            <a:headEnd/>
            <a:tailEnd/>
          </a:ln>
        </p:spPr>
        <p:txBody>
          <a:bodyPr wrap="square">
            <a:spAutoFit/>
          </a:bodyPr>
          <a:lstStyle/>
          <a:p>
            <a:r>
              <a:rPr lang="it-IT" sz="2200" b="1" dirty="0"/>
              <a:t>Parametri da Identificare:</a:t>
            </a:r>
          </a:p>
          <a:p>
            <a:r>
              <a:rPr lang="it-IT" sz="2000" b="1" i="1" dirty="0"/>
              <a:t>C</a:t>
            </a:r>
            <a:r>
              <a:rPr lang="it-IT" sz="2000" b="1" i="1" baseline="-25000" dirty="0"/>
              <a:t>i</a:t>
            </a:r>
            <a:r>
              <a:rPr lang="it-IT" sz="1800" dirty="0"/>
              <a:t> – resistenza </a:t>
            </a:r>
            <a:r>
              <a:rPr lang="it-IT" sz="1800" dirty="0" smtClean="0"/>
              <a:t>del foro </a:t>
            </a:r>
            <a:r>
              <a:rPr lang="it-IT" sz="1800" dirty="0"/>
              <a:t>di uscita</a:t>
            </a:r>
          </a:p>
          <a:p>
            <a:r>
              <a:rPr lang="it-IT" sz="2000" b="1" i="1" dirty="0"/>
              <a:t>α</a:t>
            </a:r>
            <a:r>
              <a:rPr lang="it-IT" sz="2000" b="1" i="1" baseline="-25000" dirty="0"/>
              <a:t>i</a:t>
            </a:r>
            <a:r>
              <a:rPr lang="it-IT" sz="1800" dirty="0"/>
              <a:t> – coefficiente di flusso</a:t>
            </a:r>
          </a:p>
          <a:p>
            <a:endParaRPr lang="it-IT" sz="18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P spid="21" grpId="0" animBg="1"/>
      <p:bldP spid="22" grpId="0" animBg="1"/>
      <p:bldP spid="23" grpId="0"/>
      <p:bldP spid="25" grpId="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6626</TotalTime>
  <Words>2651</Words>
  <Application>Microsoft PowerPoint</Application>
  <PresentationFormat>A4 (21x29,7 cm)</PresentationFormat>
  <Paragraphs>379</Paragraphs>
  <Slides>22</Slides>
  <Notes>16</Notes>
  <HiddenSlides>0</HiddenSlides>
  <MMClips>0</MMClips>
  <ScaleCrop>false</ScaleCrop>
  <HeadingPairs>
    <vt:vector size="6" baseType="variant">
      <vt:variant>
        <vt:lpstr>Tema</vt:lpstr>
      </vt:variant>
      <vt:variant>
        <vt:i4>1</vt:i4>
      </vt:variant>
      <vt:variant>
        <vt:lpstr>Titoli diapositive</vt:lpstr>
      </vt:variant>
      <vt:variant>
        <vt:i4>22</vt:i4>
      </vt:variant>
      <vt:variant>
        <vt:lpstr>Presentazioni personalizzate</vt:lpstr>
      </vt:variant>
      <vt:variant>
        <vt:i4>1</vt:i4>
      </vt:variant>
    </vt:vector>
  </HeadingPairs>
  <TitlesOfParts>
    <vt:vector size="24" baseType="lpstr">
      <vt:lpstr>Struttura predefinita</vt:lpstr>
      <vt:lpstr>Osservatori per sistemi a commutazione: sviluppo metodologico e applicazione ad un modello fisico  con tre serbatoi</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Presentazione personalizzata 1</vt:lpstr>
    </vt:vector>
  </TitlesOfParts>
  <Company>Maurice &amp; 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Stefano Salis</dc:creator>
  <cp:lastModifiedBy>Ste</cp:lastModifiedBy>
  <cp:revision>458</cp:revision>
  <dcterms:created xsi:type="dcterms:W3CDTF">2003-04-23T16:43:52Z</dcterms:created>
  <dcterms:modified xsi:type="dcterms:W3CDTF">2009-02-26T18:12:32Z</dcterms:modified>
</cp:coreProperties>
</file>